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577" r:id="rId3"/>
    <p:sldId id="579" r:id="rId4"/>
    <p:sldId id="580" r:id="rId5"/>
    <p:sldId id="581" r:id="rId6"/>
    <p:sldId id="578" r:id="rId7"/>
    <p:sldId id="583" r:id="rId8"/>
    <p:sldId id="587" r:id="rId9"/>
    <p:sldId id="553" r:id="rId10"/>
    <p:sldId id="565" r:id="rId11"/>
    <p:sldId id="584" r:id="rId12"/>
    <p:sldId id="558" r:id="rId13"/>
    <p:sldId id="585" r:id="rId14"/>
    <p:sldId id="555" r:id="rId15"/>
    <p:sldId id="556" r:id="rId16"/>
    <p:sldId id="586" r:id="rId17"/>
    <p:sldId id="566" r:id="rId18"/>
    <p:sldId id="570" r:id="rId19"/>
    <p:sldId id="554" r:id="rId20"/>
    <p:sldId id="560" r:id="rId21"/>
    <p:sldId id="562" r:id="rId22"/>
    <p:sldId id="528" r:id="rId23"/>
    <p:sldId id="564" r:id="rId24"/>
    <p:sldId id="549" r:id="rId25"/>
    <p:sldId id="573" r:id="rId26"/>
    <p:sldId id="574" r:id="rId27"/>
    <p:sldId id="575" r:id="rId28"/>
    <p:sldId id="576" r:id="rId29"/>
    <p:sldId id="514" r:id="rId30"/>
  </p:sldIdLst>
  <p:sldSz cx="9144000" cy="6858000" type="screen4x3"/>
  <p:notesSz cx="6858000" cy="9144000"/>
  <p:custDataLst>
    <p:tags r:id="rId33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93130" autoAdjust="0"/>
  </p:normalViewPr>
  <p:slideViewPr>
    <p:cSldViewPr>
      <p:cViewPr varScale="1">
        <p:scale>
          <a:sx n="55" d="100"/>
          <a:sy n="55" d="100"/>
        </p:scale>
        <p:origin x="11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299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2E219-E959-4E94-9E0A-7B5F60EC2A3F}" type="datetimeFigureOut">
              <a:rPr lang="nl-NL" smtClean="0"/>
              <a:t>25-09-18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F20A6-917B-47D1-9BC8-EEDBA08F72D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5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25-09-18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r>
              <a:rPr lang="nl-NL" dirty="0"/>
              <a:t>v</a:t>
            </a:r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B0FB9F04-5874-684F-BC96-A53A2456E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fld id="{C38F5E6E-C5B9-5E43-8F96-2CCB5A786F8B}" type="slidenum">
              <a:rPr lang="en-US" altLang="nl-NL"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t>2</a:t>
            </a:fld>
            <a:endParaRPr lang="en-US" altLang="nl-NL" sz="140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F9AC3F12-DB09-6F4E-8985-C3A9492B81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11A5D0B-177F-CB45-BE60-3B04AE02C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2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B0FB9F04-5874-684F-BC96-A53A2456E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fld id="{C38F5E6E-C5B9-5E43-8F96-2CCB5A786F8B}" type="slidenum">
              <a:rPr lang="en-US" altLang="nl-NL"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t>7</a:t>
            </a:fld>
            <a:endParaRPr lang="en-US" altLang="nl-NL" sz="140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F9AC3F12-DB09-6F4E-8985-C3A9492B81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11A5D0B-177F-CB45-BE60-3B04AE02C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25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B0FB9F04-5874-684F-BC96-A53A2456E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fld id="{C38F5E6E-C5B9-5E43-8F96-2CCB5A786F8B}" type="slidenum">
              <a:rPr lang="en-US" altLang="nl-NL"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t>10</a:t>
            </a:fld>
            <a:endParaRPr lang="en-US" altLang="nl-NL" sz="140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F9AC3F12-DB09-6F4E-8985-C3A9492B81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11A5D0B-177F-CB45-BE60-3B04AE02C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076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id="{B0FB9F04-5874-684F-BC96-A53A2456E4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fld id="{C38F5E6E-C5B9-5E43-8F96-2CCB5A786F8B}" type="slidenum">
              <a:rPr lang="en-US" altLang="nl-NL" sz="1400">
                <a:solidFill>
                  <a:srgbClr val="00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</a:rPr>
              <a:pPr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t>11</a:t>
            </a:fld>
            <a:endParaRPr lang="en-US" altLang="nl-NL" sz="1400">
              <a:solidFill>
                <a:srgbClr val="000000"/>
              </a:solidFill>
              <a:latin typeface="Times New Roman" panose="02020603050405020304" pitchFamily="18" charset="0"/>
              <a:ea typeface="Arial Unicode MS" panose="020B0604020202020204" pitchFamily="34" charset="-128"/>
            </a:endParaRPr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F9AC3F12-DB09-6F4E-8985-C3A9492B81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911A5D0B-177F-CB45-BE60-3B04AE02C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nl-NL" altLang="nl-NL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31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327AA346-F205-3A4E-8751-B3561ED2D0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39C020BF-7E6E-5743-9F8B-D28B834783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0BDB906-1229-ED43-979F-EA03177B3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B0BCD68-0477-1E4B-97AC-472C72E8F514}" type="slidenum">
              <a:rPr lang="nl-NL" altLang="en-US"/>
              <a:pPr/>
              <a:t>24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211269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D6166EFA-609D-F74C-8B8B-3C0615277C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271B01BA-FDF2-F146-A02B-B3C8C661DBC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3F2AE774-C77D-A74A-8616-7CF6B9A96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F73D76-321C-6244-B4B1-7350613E0B55}" type="slidenum">
              <a:rPr lang="nl-NL" altLang="en-US"/>
              <a:pPr/>
              <a:t>27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51886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-1"/>
            <a:ext cx="914399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59243" y="1052736"/>
            <a:ext cx="7389221" cy="1656184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359243" y="3934610"/>
            <a:ext cx="4042079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Subtitle presentation</a:t>
            </a:r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497060" y="3934685"/>
            <a:ext cx="3243080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Date</a:t>
            </a:r>
          </a:p>
        </p:txBody>
      </p:sp>
      <p:pic>
        <p:nvPicPr>
          <p:cNvPr id="12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35" y="6543376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graph</a:t>
            </a:r>
          </a:p>
        </p:txBody>
      </p:sp>
      <p:pic>
        <p:nvPicPr>
          <p:cNvPr id="14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 video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"/>
            <a:ext cx="914400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331640" y="1052736"/>
            <a:ext cx="7390800" cy="1656184"/>
          </a:xfrm>
        </p:spPr>
        <p:txBody>
          <a:bodyPr/>
          <a:lstStyle>
            <a:lvl1pPr algn="l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closure</a:t>
            </a:r>
          </a:p>
        </p:txBody>
      </p:sp>
      <p:pic>
        <p:nvPicPr>
          <p:cNvPr id="9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pic>
        <p:nvPicPr>
          <p:cNvPr id="10" name="Picture 71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23" y="5013474"/>
            <a:ext cx="2358752" cy="105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288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x-none" altLang="x-non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67BBD7F-619A-E247-B6EC-6EA23F70B3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9D0AA8D-2442-5748-A2D1-F7D837CF75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4BB7F10-BAF7-DF4D-82D8-D49C41DC42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96B8207-8182-F34B-B73F-9E55B8B2A8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B3305-C8EF-A14E-A190-6BBAC464A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343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opg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030981" cy="4795836"/>
          </a:xfrm>
          <a:noFill/>
        </p:spPr>
        <p:txBody>
          <a:bodyPr vert="horz" wrap="none" lIns="0" tIns="0" rIns="0" bIns="0"/>
          <a:lstStyle>
            <a:lvl1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bg2"/>
                </a:solidFill>
              </a:defRPr>
            </a:lvl1pPr>
            <a:lvl2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271318" indent="-27131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tabLst/>
              <a:defRPr sz="2000">
                <a:solidFill>
                  <a:schemeClr val="bg2"/>
                </a:solidFill>
              </a:defRPr>
            </a:lvl6pPr>
            <a:lvl7pPr marL="406977" indent="-135659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 sz="1400">
                <a:solidFill>
                  <a:schemeClr val="bg2"/>
                </a:solidFill>
              </a:defRPr>
            </a:lvl8pPr>
            <a:lvl9pPr>
              <a:defRPr baseline="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noProof="0" dirty="0"/>
              <a:t>Numbering</a:t>
            </a:r>
          </a:p>
          <a:p>
            <a:pPr lvl="1"/>
            <a:r>
              <a:rPr lang="en-US" noProof="0" dirty="0"/>
              <a:t>Bullet</a:t>
            </a:r>
          </a:p>
          <a:p>
            <a:pPr lvl="2"/>
            <a:r>
              <a:rPr lang="en-US" noProof="0" dirty="0"/>
              <a:t>Plain </a:t>
            </a:r>
            <a:r>
              <a:rPr lang="en-US" noProof="0" dirty="0" err="1"/>
              <a:t>tekst</a:t>
            </a:r>
            <a:r>
              <a:rPr lang="en-US" noProof="0" dirty="0"/>
              <a:t>	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yellow</a:t>
            </a:r>
          </a:p>
          <a:p>
            <a:pPr lvl="5"/>
            <a:r>
              <a:rPr lang="en-US" noProof="0" dirty="0"/>
              <a:t>Numbering</a:t>
            </a:r>
          </a:p>
          <a:p>
            <a:pPr lvl="6"/>
            <a:r>
              <a:rPr lang="en-US" noProof="0" dirty="0"/>
              <a:t>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5587316" y="1252539"/>
            <a:ext cx="3152019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>
            <a:lvl3pPr>
              <a:defRPr/>
            </a:lvl3pPr>
            <a:lvl4pPr>
              <a:defRPr/>
            </a:lvl4pPr>
            <a:lvl5pPr>
              <a:defRPr/>
            </a:lvl5pPr>
            <a:lvl8pPr>
              <a:defRPr sz="1600"/>
            </a:lvl8pPr>
            <a:lvl9pPr>
              <a:defRPr/>
            </a:lvl9pPr>
          </a:lstStyle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pic>
        <p:nvPicPr>
          <p:cNvPr id="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5" y="1252836"/>
            <a:ext cx="584065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396986" y="1252539"/>
            <a:ext cx="234235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2" y="1252539"/>
            <a:ext cx="409117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25480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3104334" y="1252539"/>
            <a:ext cx="563500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6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5" y="1252539"/>
            <a:ext cx="8334560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5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4091501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  <a:p>
            <a:pPr lvl="0"/>
            <a:endParaRPr lang="en-US" noProof="0" dirty="0"/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59312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8161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2195" y="1252539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4648161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6762195" y="3751624"/>
            <a:ext cx="1969913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21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&amp; Beeld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4" y="1252836"/>
            <a:ext cx="4091500" cy="4795836"/>
          </a:xfrm>
        </p:spPr>
        <p:txBody>
          <a:bodyPr vert="horz"/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1" y="-1"/>
            <a:ext cx="9144002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434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1499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647835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6760490" y="1252538"/>
            <a:ext cx="1969200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049" baseline="0"/>
            </a:lvl1pPr>
          </a:lstStyle>
          <a:p>
            <a:r>
              <a:rPr lang="en-US" noProof="0" dirty="0"/>
              <a:t>Click here to insert</a:t>
            </a:r>
            <a:br>
              <a:rPr lang="en-US" noProof="0" dirty="0"/>
            </a:br>
            <a:r>
              <a:rPr lang="en-US" noProof="0" dirty="0"/>
              <a:t>an image</a:t>
            </a:r>
          </a:p>
        </p:txBody>
      </p:sp>
      <p:pic>
        <p:nvPicPr>
          <p:cNvPr id="18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3" y="6545608"/>
            <a:ext cx="358875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5" y="404664"/>
            <a:ext cx="833467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5" y="1252836"/>
            <a:ext cx="8334670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Bullet</a:t>
            </a:r>
          </a:p>
          <a:p>
            <a:pPr lvl="1"/>
            <a:r>
              <a:rPr lang="en-US" noProof="0" dirty="0"/>
              <a:t>Sub-bullet</a:t>
            </a:r>
          </a:p>
          <a:p>
            <a:pPr lvl="2"/>
            <a:r>
              <a:rPr lang="en-US" noProof="0" dirty="0"/>
              <a:t>Plain text</a:t>
            </a:r>
          </a:p>
          <a:p>
            <a:pPr lvl="3"/>
            <a:r>
              <a:rPr lang="en-US" noProof="0" dirty="0"/>
              <a:t>Header dark blue</a:t>
            </a:r>
          </a:p>
          <a:p>
            <a:pPr lvl="4"/>
            <a:r>
              <a:rPr lang="en-US" noProof="0" dirty="0"/>
              <a:t>Header light blue</a:t>
            </a:r>
          </a:p>
          <a:p>
            <a:pPr lvl="5"/>
            <a:r>
              <a:rPr lang="en-US" noProof="0" dirty="0"/>
              <a:t>Bullet</a:t>
            </a:r>
          </a:p>
          <a:p>
            <a:pPr lvl="6"/>
            <a:r>
              <a:rPr lang="en-US" noProof="0" dirty="0"/>
              <a:t>Sub-bullet</a:t>
            </a:r>
          </a:p>
          <a:p>
            <a:pPr lvl="7"/>
            <a:r>
              <a:rPr lang="en-US" sz="1349" noProof="0" dirty="0"/>
              <a:t>Plain text</a:t>
            </a:r>
          </a:p>
          <a:p>
            <a:pPr lvl="8"/>
            <a:r>
              <a:rPr lang="en-US" noProof="0" dirty="0"/>
              <a:t>Header dark blue</a:t>
            </a:r>
          </a:p>
        </p:txBody>
      </p:sp>
      <p:sp>
        <p:nvSpPr>
          <p:cNvPr id="20" name="Rechthoek 19"/>
          <p:cNvSpPr/>
          <p:nvPr userDrawn="1"/>
        </p:nvSpPr>
        <p:spPr bwMode="auto">
          <a:xfrm>
            <a:off x="0" y="6453336"/>
            <a:ext cx="914400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/>
        </p:spPr>
        <p:txBody>
          <a:bodyPr vert="horz" wrap="square" lIns="68544" tIns="34272" rIns="68544" bIns="342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434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US" sz="1499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5" name="Grid" hidden="1"/>
          <p:cNvGrpSpPr/>
          <p:nvPr userDrawn="1"/>
        </p:nvGrpSpPr>
        <p:grpSpPr>
          <a:xfrm>
            <a:off x="0" y="0"/>
            <a:ext cx="9144000" cy="6858004"/>
            <a:chOff x="-2" y="-1"/>
            <a:chExt cx="9144000" cy="6858004"/>
          </a:xfrm>
        </p:grpSpPr>
        <p:sp>
          <p:nvSpPr>
            <p:cNvPr id="16" name="Rechthoek 15"/>
            <p:cNvSpPr/>
            <p:nvPr userDrawn="1"/>
          </p:nvSpPr>
          <p:spPr bwMode="auto">
            <a:xfrm>
              <a:off x="0" y="0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7" name="Rechthoek 16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8" name="Rechthoek 17"/>
            <p:cNvSpPr/>
            <p:nvPr userDrawn="1"/>
          </p:nvSpPr>
          <p:spPr bwMode="auto">
            <a:xfrm rot="5400000">
              <a:off x="5512664" y="3226670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9" name="Rechthoek 18"/>
            <p:cNvSpPr/>
            <p:nvPr userDrawn="1"/>
          </p:nvSpPr>
          <p:spPr bwMode="auto">
            <a:xfrm>
              <a:off x="0" y="8481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21" name="Rechthoek 20"/>
            <p:cNvSpPr/>
            <p:nvPr userDrawn="1"/>
          </p:nvSpPr>
          <p:spPr bwMode="auto">
            <a:xfrm>
              <a:off x="0" y="6048672"/>
              <a:ext cx="9143998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  <p:sldLayoutId id="2147483671" r:id="rId13"/>
    <p:sldLayoutId id="2147483672" r:id="rId14"/>
  </p:sldLayoutIdLst>
  <p:hf hdr="0" ftr="0"/>
  <p:txStyles>
    <p:titleStyle>
      <a:lvl1pPr algn="l" defTabSz="685434" rtl="0" eaLnBrk="1" latinLnBrk="0" hangingPunct="1">
        <a:spcBef>
          <a:spcPct val="0"/>
        </a:spcBef>
        <a:buNone/>
        <a:defRPr sz="36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35659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6pPr>
      <a:lvl7pPr marL="271318" indent="-135659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685434" rtl="0" eaLnBrk="1" latinLnBrk="0" hangingPunct="1">
        <a:lnSpc>
          <a:spcPct val="90000"/>
        </a:lnSpc>
        <a:spcBef>
          <a:spcPts val="450"/>
        </a:spcBef>
        <a:spcAft>
          <a:spcPts val="450"/>
        </a:spcAft>
        <a:buFont typeface="Arial" panose="020B0604020202020204" pitchFamily="34" charset="0"/>
        <a:buNone/>
        <a:defRPr sz="16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1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434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1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868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586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303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0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737" algn="l" defTabSz="685434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aryhexconverter.com/ascii-text-to-binary-converter" TargetMode="External"/><Relationship Id="rId2" Type="http://schemas.openxmlformats.org/officeDocument/2006/relationships/hyperlink" Target="http://www.roubaixinteractive.com/PlayGround/Binary_Conversion/Binary_To_Text.asp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Tijdelijke aanduiding voor tekst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052736"/>
            <a:ext cx="9143999" cy="1656184"/>
          </a:xfrm>
        </p:spPr>
        <p:txBody>
          <a:bodyPr/>
          <a:lstStyle/>
          <a:p>
            <a:pPr algn="ctr"/>
            <a:r>
              <a:rPr lang="en-US" sz="3600" dirty="0"/>
              <a:t>Digital Media Technology</a:t>
            </a:r>
            <a:br>
              <a:rPr lang="en-US" sz="3600" dirty="0"/>
            </a:br>
            <a:br>
              <a:rPr lang="en-US" sz="3600" dirty="0"/>
            </a:br>
            <a:r>
              <a:rPr lang="en-US" sz="3600" b="0" i="1" dirty="0"/>
              <a:t>Week 3: Introduction to TEI</a:t>
            </a:r>
          </a:p>
        </p:txBody>
      </p:sp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2" descr="http://www.ocr-systeme.de/images/raster.gif">
            <a:extLst>
              <a:ext uri="{FF2B5EF4-FFF2-40B4-BE49-F238E27FC236}">
                <a16:creationId xmlns:a16="http://schemas.microsoft.com/office/drawing/2014/main" id="{92D6CA50-A518-1349-A44F-7A072B3B7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04984"/>
            <a:ext cx="27178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8">
            <a:extLst>
              <a:ext uri="{FF2B5EF4-FFF2-40B4-BE49-F238E27FC236}">
                <a16:creationId xmlns:a16="http://schemas.microsoft.com/office/drawing/2014/main" id="{E6F38320-A07B-0140-B302-8570D129F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893"/>
            <a:ext cx="9144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Optical Character Recognition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42E89-02C2-264D-904A-36B8F1EE6CEC}"/>
              </a:ext>
            </a:extLst>
          </p:cNvPr>
          <p:cNvSpPr txBox="1"/>
          <p:nvPr/>
        </p:nvSpPr>
        <p:spPr>
          <a:xfrm>
            <a:off x="5724128" y="3356992"/>
            <a:ext cx="2848519" cy="2880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4A900-27B8-844B-964C-2A588BDD9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67" y="1331781"/>
            <a:ext cx="2395255" cy="17464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7E08A7-B4B0-314A-8B1A-5E2AD0E638CD}"/>
              </a:ext>
            </a:extLst>
          </p:cNvPr>
          <p:cNvSpPr txBox="1"/>
          <p:nvPr/>
        </p:nvSpPr>
        <p:spPr>
          <a:xfrm>
            <a:off x="5909211" y="3501248"/>
            <a:ext cx="245799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BUITENLAND.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Groot=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Brittannie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Dc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Paus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heeft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zich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voor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Kot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eerst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sinds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vele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jaren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van dc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ultnuumitaansche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aatti-i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» die da __r_.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ti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. „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ipkjgfËMfrk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urn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gronde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richt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b="1" dirty="0" err="1">
                <a:latin typeface="Courier New" charset="0"/>
                <a:ea typeface="Courier New" charset="0"/>
                <a:cs typeface="Courier New" charset="0"/>
              </a:rPr>
              <a:t>afgesehflJßßÏf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31382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4F249-69C9-5D47-B411-3148CD479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76" y="836712"/>
            <a:ext cx="5940152" cy="4200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FF41A6-90C1-6949-89CF-452A0CCA41A9}"/>
              </a:ext>
            </a:extLst>
          </p:cNvPr>
          <p:cNvSpPr/>
          <p:nvPr/>
        </p:nvSpPr>
        <p:spPr>
          <a:xfrm>
            <a:off x="1584176" y="836712"/>
            <a:ext cx="5940152" cy="4464496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853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AEDC97A-E2AB-D04B-9DEA-0A9DE9E23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632" y="692696"/>
            <a:ext cx="432048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Digital information is numerical information; 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information represented as combinations of 1s and 0s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Eight bits form a byte (‘by eight’)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“Digital”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derived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from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 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the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 Latin word ‘</a:t>
            </a:r>
            <a:r>
              <a:rPr lang="nl-NL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digitus</a:t>
            </a:r>
            <a:r>
              <a:rPr lang="nl-NL" altLang="en-US" sz="2400" dirty="0">
                <a:solidFill>
                  <a:schemeClr val="bg2"/>
                </a:solidFill>
                <a:latin typeface="+mn-lt"/>
                <a:cs typeface="+mn-cs"/>
              </a:rPr>
              <a:t>’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0s and 1s can be used to represent binary numbers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CEAA7-62CF-B74B-8F7F-625828CAD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412776"/>
            <a:ext cx="191252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63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AEDC97A-E2AB-D04B-9DEA-0A9DE9E23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060848"/>
            <a:ext cx="2016224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1575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5 * 10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7 * 10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5 * 10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 * 10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84C931-2024-134D-90CA-9E383A08C708}"/>
              </a:ext>
            </a:extLst>
          </p:cNvPr>
          <p:cNvSpPr/>
          <p:nvPr/>
        </p:nvSpPr>
        <p:spPr>
          <a:xfrm>
            <a:off x="1205880" y="836712"/>
            <a:ext cx="7038528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rgbClr val="0C2577"/>
              </a:buClr>
            </a:pPr>
            <a:r>
              <a:rPr lang="en-GB" altLang="en-US" sz="2400" dirty="0">
                <a:solidFill>
                  <a:schemeClr val="bg2"/>
                </a:solidFill>
              </a:rPr>
              <a:t>Positional numerical systems are defined by the number of symbols they use. The position determines the order of magnitude</a:t>
            </a:r>
            <a:endParaRPr lang="en-US" altLang="en-US" sz="2400" dirty="0">
              <a:latin typeface="Verdana" panose="020B060403050404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C99276F-26DC-EE45-8E44-C272BB8C9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128" y="2204864"/>
            <a:ext cx="2016224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11001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 * 2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 * 2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indent="0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1 * 2</a:t>
            </a:r>
            <a:r>
              <a:rPr lang="en-US" altLang="en-US" sz="28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D76BD8-DB1B-154E-9247-5D926469CC94}"/>
              </a:ext>
            </a:extLst>
          </p:cNvPr>
          <p:cNvSpPr/>
          <p:nvPr/>
        </p:nvSpPr>
        <p:spPr>
          <a:xfrm>
            <a:off x="1619672" y="5713516"/>
            <a:ext cx="1584176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rgbClr val="0C2577"/>
              </a:buClr>
            </a:pPr>
            <a:r>
              <a:rPr lang="en-GB" altLang="en-US" sz="2400" dirty="0">
                <a:solidFill>
                  <a:schemeClr val="bg2"/>
                </a:solidFill>
              </a:rPr>
              <a:t>Decimal</a:t>
            </a:r>
            <a:endParaRPr lang="en-US" altLang="en-US" sz="2400" dirty="0">
              <a:latin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21690-57FF-DA4B-BE1F-828DDE862B27}"/>
              </a:ext>
            </a:extLst>
          </p:cNvPr>
          <p:cNvSpPr/>
          <p:nvPr/>
        </p:nvSpPr>
        <p:spPr>
          <a:xfrm>
            <a:off x="5886400" y="5445224"/>
            <a:ext cx="7038528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Clr>
                <a:srgbClr val="0C2577"/>
              </a:buClr>
            </a:pPr>
            <a:r>
              <a:rPr lang="en-GB" altLang="en-US" sz="2400" dirty="0">
                <a:solidFill>
                  <a:schemeClr val="bg2"/>
                </a:solidFill>
              </a:rPr>
              <a:t>Binary</a:t>
            </a:r>
            <a:endParaRPr lang="en-US" altLang="en-US" sz="24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933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3C009FC5-FA63-004D-8804-D8B879F01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052736"/>
            <a:ext cx="7777163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Character encoding scheme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American Standard Code for Information Interchange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e.g.: 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= 01100001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Uses 7 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bits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 (128 characters)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EB176EF6-1F0B-234A-96A7-C62B139B2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1EEED85-728E-ED4E-9DDE-9E7A9015E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8244"/>
            <a:ext cx="9144000" cy="2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ASCII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b="1" dirty="0">
              <a:latin typeface="Verdana" panose="020B0604030504040204" pitchFamily="34" charset="0"/>
              <a:ea typeface="SimSun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  <p:pic>
        <p:nvPicPr>
          <p:cNvPr id="22532" name="Picture 2" descr="File:ASCII Code Chart.svg">
            <a:extLst>
              <a:ext uri="{FF2B5EF4-FFF2-40B4-BE49-F238E27FC236}">
                <a16:creationId xmlns:a16="http://schemas.microsoft.com/office/drawing/2014/main" id="{57340F68-93A6-6A4D-BC0B-981A06B49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73016"/>
            <a:ext cx="6683846" cy="264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627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4D7382A1-6213-C748-8C28-D5946E8B2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887" y="1204619"/>
            <a:ext cx="2493977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16 bits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UTF-8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1,112,064 characters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CF9CED6A-7D0C-6840-831C-4B663090C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76C4D339-5370-FA4C-905F-D7AF3A23C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57750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Unicode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558F8-DA25-534D-8264-F4F92C04C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791041"/>
            <a:ext cx="5004048" cy="35801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6EC695-D45E-F241-9ECD-A01ED9D2F8E8}"/>
              </a:ext>
            </a:extLst>
          </p:cNvPr>
          <p:cNvSpPr/>
          <p:nvPr/>
        </p:nvSpPr>
        <p:spPr>
          <a:xfrm>
            <a:off x="3707904" y="1656640"/>
            <a:ext cx="5004048" cy="3644567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219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>
            <a:extLst>
              <a:ext uri="{FF2B5EF4-FFF2-40B4-BE49-F238E27FC236}">
                <a16:creationId xmlns:a16="http://schemas.microsoft.com/office/drawing/2014/main" id="{4D7382A1-6213-C748-8C28-D5946E8B2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76672"/>
            <a:ext cx="7215322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Character code charts at </a:t>
            </a:r>
            <a:r>
              <a:rPr lang="en-US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Unicode.org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 mentions codes in hexadecimal notation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In XML, codes must be preceded by ‘&amp;#x’ and followed by ‘;’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CF9CED6A-7D0C-6840-831C-4B663090C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Verdana" panose="020B0604030504040204" pitchFamily="34" charset="0"/>
              </a:rPr>
              <a:t>	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b="1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88345343-D2BF-EE46-A10E-3D749F093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0" y="2512794"/>
            <a:ext cx="5006975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A6FB8F8-FF39-9F4D-8EBA-52D0A7E14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3716338"/>
            <a:ext cx="28797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l-GR" altLang="en-US" b="1" dirty="0">
                <a:solidFill>
                  <a:schemeClr val="bg2"/>
                </a:solidFill>
                <a:latin typeface="+mn-lt"/>
                <a:cs typeface="+mn-cs"/>
              </a:rPr>
              <a:t>Δ</a:t>
            </a:r>
            <a:r>
              <a:rPr lang="nl-NL" altLang="en-US" b="1" dirty="0">
                <a:solidFill>
                  <a:schemeClr val="bg2"/>
                </a:solidFill>
                <a:latin typeface="+mn-lt"/>
                <a:cs typeface="+mn-cs"/>
              </a:rPr>
              <a:t>: &amp;#x394;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130969-75A4-FB4C-912C-943207598D64}"/>
              </a:ext>
            </a:extLst>
          </p:cNvPr>
          <p:cNvSpPr/>
          <p:nvPr/>
        </p:nvSpPr>
        <p:spPr>
          <a:xfrm>
            <a:off x="611188" y="2512794"/>
            <a:ext cx="4973657" cy="357663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C2C9BA48-A9AA-1A4B-9741-3984E481B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2656"/>
            <a:ext cx="4381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538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>
            <a:extLst>
              <a:ext uri="{FF2B5EF4-FFF2-40B4-BE49-F238E27FC236}">
                <a16:creationId xmlns:a16="http://schemas.microsoft.com/office/drawing/2014/main" id="{B3067406-1EC1-1E4E-B37C-D213E8038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636838"/>
            <a:ext cx="3084512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ext Box 3">
            <a:extLst>
              <a:ext uri="{FF2B5EF4-FFF2-40B4-BE49-F238E27FC236}">
                <a16:creationId xmlns:a16="http://schemas.microsoft.com/office/drawing/2014/main" id="{917DEDDC-DE94-9C46-B10F-A4185C053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6250"/>
            <a:ext cx="5186363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&lt;p&gt;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 r&amp;#xE9;ponse &amp;#xE0; votre lettre du 30 Janvier nous avons &lt;lb/&gt; l'honneur de vous informer que nous avons </a:t>
            </a:r>
            <a:r>
              <a:rPr lang="fr-F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&amp;#xE9; Mon-&lt;lb/&gt; </a:t>
            </a:r>
            <a:b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sieur </a:t>
            </a:r>
            <a:r>
              <a:rPr lang="fr-FR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Midderigh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d&amp;#xE9;j&amp;#xE0; </a:t>
            </a:r>
            <a:b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depuis longtemps et </a:t>
            </a:r>
            <a:b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presque toujours &lt;lb/&gt; d'avance.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356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81B16F84-5A37-FE4F-8CBF-96C888FC2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628800"/>
            <a:ext cx="748883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Dear Mr. </a:t>
            </a:r>
            <a:r>
              <a:rPr lang="en-US" altLang="en-US" sz="1800" dirty="0" err="1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Tadema</a:t>
            </a: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  <a:buFontTx/>
              <a:buNone/>
            </a:pPr>
            <a:endParaRPr lang="en-GB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My father tells me that you have written for permission to publish a Dutch translation of my novel “Love‘s Martyr”. I regret that I cannot accept your kind offer at the same time as thanking you for it; but as all the rights connected with translation etc. belong to </a:t>
            </a:r>
            <a:r>
              <a:rPr lang="en-US" altLang="en-US" sz="1800" dirty="0" err="1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Messrs</a:t>
            </a: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 Longman, it is in my power to decide nothing. I will communicate with the publishers immediately, and shall soon hope to let you have a </a:t>
            </a:r>
            <a:r>
              <a:rPr lang="en-US" altLang="en-US" sz="1800" dirty="0" err="1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favourable</a:t>
            </a: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 answer.</a:t>
            </a:r>
            <a:endParaRPr lang="en-GB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Believe me,</a:t>
            </a:r>
            <a:endParaRPr lang="en-GB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Faithfully yours, </a:t>
            </a:r>
            <a:endParaRPr lang="en-GB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Laurence Alma </a:t>
            </a:r>
            <a:r>
              <a:rPr lang="en-US" altLang="en-US" sz="1800" dirty="0" err="1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Tadema</a:t>
            </a:r>
            <a:endParaRPr lang="en-GB" altLang="en-US" sz="1800" dirty="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87F1CD8-F11C-7140-9E06-F4BCC227C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893"/>
            <a:ext cx="9144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Lexical codes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85903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8">
            <a:extLst>
              <a:ext uri="{FF2B5EF4-FFF2-40B4-BE49-F238E27FC236}">
                <a16:creationId xmlns:a16="http://schemas.microsoft.com/office/drawing/2014/main" id="{E6F38320-A07B-0140-B302-8570D129F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893"/>
            <a:ext cx="9144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Recapitulation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5B450A-5DF5-2B47-9729-64ABD366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772704"/>
            <a:ext cx="4824536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XML is a metalanguage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It prescribes general rules for the well-formedness of encoded documents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Schemas/DTDs list the elements that can be used in an encoded document, and defined the hierarchical relations between these elements 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3D5B67-E7D5-AF4A-A66A-7A4FB397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48880"/>
            <a:ext cx="151216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467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3">
            <a:extLst>
              <a:ext uri="{FF2B5EF4-FFF2-40B4-BE49-F238E27FC236}">
                <a16:creationId xmlns:a16="http://schemas.microsoft.com/office/drawing/2014/main" id="{3223D98D-57DA-3E4C-BEE6-C93849B4B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052513"/>
            <a:ext cx="8278812" cy="4565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95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6">
            <a:extLst>
              <a:ext uri="{FF2B5EF4-FFF2-40B4-BE49-F238E27FC236}">
                <a16:creationId xmlns:a16="http://schemas.microsoft.com/office/drawing/2014/main" id="{F8BF4252-ECF4-DF45-B034-189C823A4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693738"/>
            <a:ext cx="7705725" cy="53006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D5CBECF-534C-2F40-B674-129367193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979488"/>
            <a:ext cx="6985000" cy="446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	Gentlemen,</a:t>
            </a: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 sz="180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	I reply to your letter of the 29th Ulto, offering 30 £ for an early copy of my late father's forthcoming novel Kenelm Chellengly. I beg to inform you that I have simultaneously received from another Dutch Firm, precisely the same offer, viz. 30 £ for an early copy of that work, with a view to a Dutch translation of it (…).</a:t>
            </a: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Your obedt. Servt,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Lytton</a:t>
            </a: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Knebworth Park          </a:t>
            </a:r>
            <a:b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1800"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rPr>
              <a:t>Stevenage Herts</a:t>
            </a:r>
            <a:endParaRPr lang="en-US" altLang="en-US" sz="2000">
              <a:latin typeface="Courier New" panose="02070309020205020404" pitchFamily="49" charset="0"/>
              <a:ea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>
              <a:latin typeface="Verdana" panose="020B0604030504040204" pitchFamily="34" charset="0"/>
            </a:endParaRPr>
          </a:p>
        </p:txBody>
      </p:sp>
      <p:sp>
        <p:nvSpPr>
          <p:cNvPr id="29699" name="Rectangle 6">
            <a:extLst>
              <a:ext uri="{FF2B5EF4-FFF2-40B4-BE49-F238E27FC236}">
                <a16:creationId xmlns:a16="http://schemas.microsoft.com/office/drawing/2014/main" id="{80F5F3E1-D3B6-4F45-BC01-BECFCAADD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29700" name="Rectangle 7">
            <a:extLst>
              <a:ext uri="{FF2B5EF4-FFF2-40B4-BE49-F238E27FC236}">
                <a16:creationId xmlns:a16="http://schemas.microsoft.com/office/drawing/2014/main" id="{D4B0C0C7-87E0-BE41-BEC2-12E965D88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20713"/>
            <a:ext cx="8001000" cy="537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BA61CC-36EF-C746-A62F-12F7DEB0FD8E}"/>
              </a:ext>
            </a:extLst>
          </p:cNvPr>
          <p:cNvSpPr/>
          <p:nvPr/>
        </p:nvSpPr>
        <p:spPr>
          <a:xfrm>
            <a:off x="4859338" y="1401763"/>
            <a:ext cx="2376487" cy="5143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47B83D-B8CC-FC4C-9F8E-65B8948853AA}"/>
              </a:ext>
            </a:extLst>
          </p:cNvPr>
          <p:cNvSpPr/>
          <p:nvPr/>
        </p:nvSpPr>
        <p:spPr>
          <a:xfrm flipV="1">
            <a:off x="6156325" y="1763713"/>
            <a:ext cx="1627188" cy="438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B8BE3-FA80-6643-A541-DD3B8CFF5E23}"/>
              </a:ext>
            </a:extLst>
          </p:cNvPr>
          <p:cNvSpPr/>
          <p:nvPr/>
        </p:nvSpPr>
        <p:spPr>
          <a:xfrm flipV="1">
            <a:off x="1258888" y="2060575"/>
            <a:ext cx="1354137" cy="439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C5DDBB-5047-AB47-89D3-4350B8760818}"/>
              </a:ext>
            </a:extLst>
          </p:cNvPr>
          <p:cNvSpPr/>
          <p:nvPr/>
        </p:nvSpPr>
        <p:spPr>
          <a:xfrm flipV="1">
            <a:off x="1936750" y="4005263"/>
            <a:ext cx="1352550" cy="438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4F0CB9-B7FC-0E4C-AF0F-45984D7A7198}"/>
              </a:ext>
            </a:extLst>
          </p:cNvPr>
          <p:cNvSpPr/>
          <p:nvPr/>
        </p:nvSpPr>
        <p:spPr>
          <a:xfrm flipV="1">
            <a:off x="2613025" y="5300663"/>
            <a:ext cx="1354138" cy="4381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C803E7-DCCE-234A-8CD7-6F5B64D35F62}"/>
              </a:ext>
            </a:extLst>
          </p:cNvPr>
          <p:cNvSpPr/>
          <p:nvPr/>
        </p:nvSpPr>
        <p:spPr>
          <a:xfrm flipV="1">
            <a:off x="5003800" y="2060575"/>
            <a:ext cx="2722563" cy="4270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4CED8DB7-6BD8-3B47-9D0B-668464705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188640"/>
            <a:ext cx="4103687" cy="525556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9163C68-4BE5-4D40-9BC6-8580BBA89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260648"/>
            <a:ext cx="3636962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990099"/>
                </a:solidFill>
              </a:rPr>
              <a:t>&lt;?xml version="1.0" encoding="UTF-8"?&gt;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990099"/>
                </a:solidFill>
              </a:rPr>
              <a:t>&lt;!DOCTYPE TEI SYSTEM "</a:t>
            </a:r>
            <a:r>
              <a:rPr lang="en-GB" altLang="en-US" sz="1800" dirty="0" err="1">
                <a:solidFill>
                  <a:srgbClr val="990099"/>
                </a:solidFill>
              </a:rPr>
              <a:t>tei.dtd</a:t>
            </a:r>
            <a:r>
              <a:rPr lang="en-GB" altLang="en-US" sz="1800" dirty="0">
                <a:solidFill>
                  <a:srgbClr val="990099"/>
                </a:solidFill>
              </a:rPr>
              <a:t> " &gt;</a:t>
            </a:r>
            <a:endParaRPr lang="en-US" altLang="en-US" sz="1800" dirty="0">
              <a:solidFill>
                <a:srgbClr val="990099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</a:t>
            </a:r>
            <a:r>
              <a:rPr lang="en-US" altLang="en-US" sz="1800" dirty="0" err="1"/>
              <a:t>tei</a:t>
            </a:r>
            <a:r>
              <a:rPr lang="en-US" altLang="en-US" sz="1800" dirty="0"/>
              <a:t>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&lt;text&gt;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&lt;salute&gt;</a:t>
            </a:r>
            <a:endParaRPr lang="en-GB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Gentlemen,</a:t>
            </a:r>
            <a:br>
              <a:rPr lang="en-GB" altLang="en-US" sz="1800" dirty="0"/>
            </a:br>
            <a:r>
              <a:rPr lang="en-GB" altLang="en-US" sz="1800" dirty="0"/>
              <a:t>&lt;/salute&gt;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&lt;body&gt;</a:t>
            </a:r>
            <a:endParaRPr lang="en-GB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I reply to your letter of the &lt;date value=“</a:t>
            </a:r>
            <a:r>
              <a:rPr lang="en-GB" altLang="en-US" sz="1800" dirty="0">
                <a:solidFill>
                  <a:srgbClr val="800000"/>
                </a:solidFill>
              </a:rPr>
              <a:t>1873-10-29</a:t>
            </a:r>
            <a:r>
              <a:rPr lang="en-GB" altLang="en-US" sz="1800" dirty="0"/>
              <a:t>”&gt;29th </a:t>
            </a:r>
            <a:r>
              <a:rPr lang="en-GB" altLang="en-US" sz="1800" dirty="0" err="1"/>
              <a:t>Ulto</a:t>
            </a:r>
            <a:r>
              <a:rPr lang="en-GB" altLang="en-US" sz="1800" dirty="0"/>
              <a:t>&lt;/date&gt;, offering 30 £ for an early copy of the novel</a:t>
            </a:r>
            <a:br>
              <a:rPr lang="en-GB" altLang="en-US" sz="1800" dirty="0"/>
            </a:br>
            <a:r>
              <a:rPr lang="en-GB" altLang="en-US" sz="1800" dirty="0"/>
              <a:t>(…)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&lt;/body&gt;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&lt;/text&gt;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&lt;/</a:t>
            </a:r>
            <a:r>
              <a:rPr lang="en-US" altLang="en-US" sz="1800" dirty="0" err="1"/>
              <a:t>tei</a:t>
            </a:r>
            <a:r>
              <a:rPr lang="en-US" altLang="en-US" sz="1800" dirty="0"/>
              <a:t>&gt;</a:t>
            </a:r>
          </a:p>
        </p:txBody>
      </p:sp>
      <p:sp>
        <p:nvSpPr>
          <p:cNvPr id="30723" name="Rectangle 6">
            <a:extLst>
              <a:ext uri="{FF2B5EF4-FFF2-40B4-BE49-F238E27FC236}">
                <a16:creationId xmlns:a16="http://schemas.microsoft.com/office/drawing/2014/main" id="{B15BDD11-A78A-D846-A2A3-31F69EC5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-26988"/>
            <a:ext cx="80137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en-US" sz="2600" b="1">
              <a:solidFill>
                <a:srgbClr val="EAEAEA"/>
              </a:solidFill>
              <a:latin typeface="Verdana" panose="020B0604030504040204" pitchFamily="34" charset="0"/>
            </a:endParaRPr>
          </a:p>
        </p:txBody>
      </p:sp>
      <p:sp>
        <p:nvSpPr>
          <p:cNvPr id="30724" name="Rectangle 7">
            <a:extLst>
              <a:ext uri="{FF2B5EF4-FFF2-40B4-BE49-F238E27FC236}">
                <a16:creationId xmlns:a16="http://schemas.microsoft.com/office/drawing/2014/main" id="{6B58769E-BE4E-0949-9E7D-341131C58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125265"/>
            <a:ext cx="8001000" cy="537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nl-NL" altLang="zh-CN">
              <a:ea typeface="SimSun" panose="02010600030101010101" pitchFamily="2" charset="-122"/>
              <a:sym typeface="Symbol" pitchFamily="2" charset="2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>
              <a:latin typeface="Verdana" panose="020B0604030504040204" pitchFamily="34" charset="0"/>
            </a:endParaRPr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8530FB45-4EE9-944C-83EB-78B52825D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188640"/>
            <a:ext cx="2520950" cy="25209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nl-NL" altLang="en-US" sz="1800"/>
          </a:p>
        </p:txBody>
      </p:sp>
      <p:sp>
        <p:nvSpPr>
          <p:cNvPr id="6151" name="Rectangle 2">
            <a:extLst>
              <a:ext uri="{FF2B5EF4-FFF2-40B4-BE49-F238E27FC236}">
                <a16:creationId xmlns:a16="http://schemas.microsoft.com/office/drawing/2014/main" id="{160BA9C6-6EDA-E349-BE05-B64656493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836340"/>
            <a:ext cx="2520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Verdana" panose="020B0604030504040204" pitchFamily="34" charset="0"/>
              </a:rPr>
              <a:t>Validation </a:t>
            </a:r>
            <a:br>
              <a:rPr lang="en-US" altLang="en-US" sz="2400">
                <a:latin typeface="Verdana" panose="020B0604030504040204" pitchFamily="34" charset="0"/>
              </a:rPr>
            </a:br>
            <a:r>
              <a:rPr lang="en-US" altLang="en-US" sz="2400">
                <a:latin typeface="Verdana" panose="020B0604030504040204" pitchFamily="34" charset="0"/>
              </a:rPr>
              <a:t>rules</a:t>
            </a:r>
          </a:p>
        </p:txBody>
      </p:sp>
      <p:sp>
        <p:nvSpPr>
          <p:cNvPr id="6152" name="Rectangle 2">
            <a:extLst>
              <a:ext uri="{FF2B5EF4-FFF2-40B4-BE49-F238E27FC236}">
                <a16:creationId xmlns:a16="http://schemas.microsoft.com/office/drawing/2014/main" id="{B474E2F1-087F-0C4B-8612-987645E91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068365"/>
            <a:ext cx="2520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solidFill>
                  <a:schemeClr val="bg2"/>
                </a:solidFill>
                <a:latin typeface="+mn-lt"/>
                <a:cs typeface="+mn-cs"/>
              </a:rPr>
              <a:t>DTD or XML Schema</a:t>
            </a:r>
          </a:p>
        </p:txBody>
      </p:sp>
      <p:sp>
        <p:nvSpPr>
          <p:cNvPr id="30728" name="Rectangle 2">
            <a:extLst>
              <a:ext uri="{FF2B5EF4-FFF2-40B4-BE49-F238E27FC236}">
                <a16:creationId xmlns:a16="http://schemas.microsoft.com/office/drawing/2014/main" id="{0D6BEC2E-8420-6F42-962D-4353FA436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150" y="5733256"/>
            <a:ext cx="39608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2400" b="1" i="1" dirty="0">
                <a:solidFill>
                  <a:schemeClr val="bg2"/>
                </a:solidFill>
                <a:latin typeface="+mn-lt"/>
                <a:cs typeface="+mn-cs"/>
              </a:rPr>
              <a:t>Document Instance</a:t>
            </a:r>
          </a:p>
        </p:txBody>
      </p:sp>
      <p:sp>
        <p:nvSpPr>
          <p:cNvPr id="6154" name="Line 12">
            <a:extLst>
              <a:ext uri="{FF2B5EF4-FFF2-40B4-BE49-F238E27FC236}">
                <a16:creationId xmlns:a16="http://schemas.microsoft.com/office/drawing/2014/main" id="{A50CA0B2-74C7-D643-A513-5A7E6D1FF24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2138" y="62044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6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1" grpId="0"/>
      <p:bldP spid="61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3">
            <a:extLst>
              <a:ext uri="{FF2B5EF4-FFF2-40B4-BE49-F238E27FC236}">
                <a16:creationId xmlns:a16="http://schemas.microsoft.com/office/drawing/2014/main" id="{F510C00A-9C86-B54C-B95D-6597393C9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350"/>
            <a:ext cx="8316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Deconstruction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F4DDA7CB-D611-2242-9AC2-812A8DAC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064" y="1268760"/>
            <a:ext cx="3322637" cy="446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Logical structure: division into chapters, sections paragraphs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Physical structure: division </a:t>
            </a:r>
            <a:r>
              <a:rPr lang="en-GB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ibto</a:t>
            </a: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 quires, pages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Typography: font type, font family, indentation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Literary devices</a:t>
            </a: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400" dirty="0">
              <a:latin typeface="Verdana" panose="020B060403050404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415577-482C-7346-9395-A68A8D759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96" y="2137903"/>
            <a:ext cx="3861048" cy="35964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432B23-6571-AD4B-95EF-1450BCDD0531}"/>
              </a:ext>
            </a:extLst>
          </p:cNvPr>
          <p:cNvSpPr/>
          <p:nvPr/>
        </p:nvSpPr>
        <p:spPr>
          <a:xfrm>
            <a:off x="611189" y="1844824"/>
            <a:ext cx="4158456" cy="388957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8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BE53A2AB-8F6B-CB4D-B756-F66F6D997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1700213"/>
            <a:ext cx="3044006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Models are based on an ontology</a:t>
            </a: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Ontologies describe the properties of the original which are represented in the model</a:t>
            </a:r>
          </a:p>
          <a:p>
            <a:pPr marL="342900" lvl="1" indent="-342900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GB" altLang="en-US" sz="2400" dirty="0">
                <a:solidFill>
                  <a:schemeClr val="bg2"/>
                </a:solidFill>
                <a:latin typeface="+mn-lt"/>
                <a:cs typeface="+mn-cs"/>
              </a:rPr>
              <a:t>A DTD can be viewed as an ontology</a:t>
            </a: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2800" dirty="0">
              <a:latin typeface="Verdana" panose="020B0604030504040204" pitchFamily="34" charset="0"/>
            </a:endParaRPr>
          </a:p>
          <a:p>
            <a:pPr eaLnBrk="1" hangingPunct="1">
              <a:buFontTx/>
              <a:buNone/>
            </a:pPr>
            <a:endParaRPr lang="nl-NL" altLang="en-US" sz="2800" dirty="0">
              <a:latin typeface="Verdana" panose="020B0604030504040204" pitchFamily="34" charset="0"/>
            </a:endParaRPr>
          </a:p>
          <a:p>
            <a:pPr eaLnBrk="1" hangingPunct="1"/>
            <a:endParaRPr lang="en-GB" altLang="en-US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solidFill>
                <a:srgbClr val="0C2577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31746" name="Text Box 3">
            <a:extLst>
              <a:ext uri="{FF2B5EF4-FFF2-40B4-BE49-F238E27FC236}">
                <a16:creationId xmlns:a16="http://schemas.microsoft.com/office/drawing/2014/main" id="{E6454C03-59BA-4D48-B46E-531DEFC74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0375"/>
            <a:ext cx="7777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Ontologies</a:t>
            </a:r>
            <a:endParaRPr lang="en-US" altLang="en-US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6F2B3C-17B2-2B45-8D82-7E9F01C8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564904"/>
            <a:ext cx="3549933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8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4">
            <a:extLst>
              <a:ext uri="{FF2B5EF4-FFF2-40B4-BE49-F238E27FC236}">
                <a16:creationId xmlns:a16="http://schemas.microsoft.com/office/drawing/2014/main" id="{1BCD8653-D676-0744-A207-67A0A0B9F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133600"/>
            <a:ext cx="6986588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More than 500 elements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Developed by consortium of scholars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First established in 1987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Text in general: “texts in any natural language, of any date, in any literary genre”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pic>
        <p:nvPicPr>
          <p:cNvPr id="39938" name="Picture 1">
            <a:extLst>
              <a:ext uri="{FF2B5EF4-FFF2-40B4-BE49-F238E27FC236}">
                <a16:creationId xmlns:a16="http://schemas.microsoft.com/office/drawing/2014/main" id="{01A76B46-90BC-1F4B-BF73-E3C9A740F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549275"/>
            <a:ext cx="77216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7435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>
            <a:extLst>
              <a:ext uri="{FF2B5EF4-FFF2-40B4-BE49-F238E27FC236}">
                <a16:creationId xmlns:a16="http://schemas.microsoft.com/office/drawing/2014/main" id="{ED35F932-FB93-204E-9C9D-68EDB028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-212725"/>
            <a:ext cx="7827963" cy="707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5297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85F83190-6618-0E40-9974-9C8BAD24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20713"/>
            <a:ext cx="8497888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090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2">
            <a:extLst>
              <a:ext uri="{FF2B5EF4-FFF2-40B4-BE49-F238E27FC236}">
                <a16:creationId xmlns:a16="http://schemas.microsoft.com/office/drawing/2014/main" id="{CD4807E3-2974-9142-8920-4579AC23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765175"/>
            <a:ext cx="7461250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68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25A145A8-F3E6-2E4B-92EC-0C2196CBE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412875"/>
            <a:ext cx="658812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XML-based encoding systems are based on models of “document types”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These can be referred to as ontologies: a series of statements about the aspects that need to be modelled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Ontologies are initially descriptive, but they become normative or prescriptive once they are fixed</a:t>
            </a:r>
          </a:p>
          <a:p>
            <a:pPr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lvl="2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000" dirty="0">
              <a:latin typeface="Verdana" panose="020B0604030504040204" pitchFamily="34" charset="0"/>
            </a:endParaRPr>
          </a:p>
          <a:p>
            <a:pPr lvl="1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52F50969-E3BF-FE41-8B6A-ADE7AB15D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92150"/>
            <a:ext cx="70564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rgbClr val="0C2577"/>
              </a:buClr>
              <a:buNone/>
            </a:pPr>
            <a:r>
              <a:rPr lang="en-US" altLang="en-US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135338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AutoShape 2" descr="data:image/jpeg;base64,/9j/4AAQSkZJRgABAQAAAQABAAD/2wBDAAoHBwgHBgoICAgLCgoLDhgQDg0NDh0VFhEYIx8lJCIfIiEmKzcvJik0KSEiMEExNDk7Pj4+JS5ESUM8SDc9Pjv/2wBDAQoLCw4NDhwQEBw7KCIoOzs7Ozs7Ozs7Ozs7Ozs7Ozs7Ozs7Ozs7Ozs7Ozs7Ozs7Ozs7Ozs7Ozs7Ozs7Ozs7Ozv/wAARCAFaAN0DASIAAhEBAxEB/8QAHAAAAQUBAQEAAAAAAAAAAAAAAgABAwQFBgcI/8QAVRAAAQMCBAIDCgkIBQsDBQAAAQACAwQRBRIhMQZBE1FhBxUWInGBkbLC0RQyNlV0g5OUoSNCRVJUscHhJDM0YoIlJjVDRFNjkqLD8HJz8WRlo7PS/8QAGAEBAQEBAQAAAAAAAAAAAAAAAAECAwT/xAAiEQEAAgICAgMAAwAAAAAAAAAAARECIRMxElEDFEEEInH/2gAMAwEAAhEDEQA/ACxHEK5mJVTGVlQ1rZngASuAAue1VhieIc66p+1d70+Jn/KtX/77/WKq3vyXhmZt7YiKWu+df+3VH2rvel3zxD9uqPtXe9VrdaVtVLkqFrvlX/ttR9q73pd8q+39uqPtXe9VloUuHsmbSdI9wNVK6MFtrMtYX7fjbditzJUIO+Vf+21H2rvem75Yhf8AttT9q73qV9DGMNZVtzkl2R4uLA3Ou2xAsO26mqcLggmq2teXNpQTbOCXeOGjlpvdXaa9KnfLEL/26p+1d70hiVf+3VP2rver0eE075nML3kBkUgFxmAc3MRa2pHLr86gpqGCeOnuXh0oku8OFm5Re9rbdabNIe+OIcq6o+1d703fPENvh1R9q73pqCFlRiNPA8kMkkax1jY2JsrdPQU9TFoHdK0uJZfR7R1do/dfqTZpVGJYhb+3VH2zvel3zr/26p+1d71O6hh6BhDXhzqYzF+bTMC4Wt22HpUpw2n749AXFkZjjyku/PewEa+Uk+ZNmlTvlX/t1SfrXe9P3yr7f22p+1d71XcwxuLHizmmxHUQtWpo6GGsyNY7LCS+VocbZLNI1OxJJGim5NKPfKv/AG2p+1d70u+df+3VH2rverjKKlgFUKhlxDM1gf41y0hxuOVzYWv1pOpIB8DtDfpOjz2za3JB125DZN+zXpTOJV/7dUfau96bvniFwPh1R9s73rRdQ0za5zOia6P4O54IzFuYX256bEdd1H3uhdU1UIux5LxTtNzct8Y/hYedNmlPvlX7fDqj7V3vSNfiFr/D6n7V3vUkzDDAzo6XODCJDKc2+l9jbQ6WVqppKaHEGs+Dl0Bc+7mBxItyIv8Am6Ht61dpr0oHEa+39vqftne9D3yxD9uqftne9BWxmCpfHZoyn8wm346qFZmZaqFrvniH7dU/au96cYlX/t1T9q73qpdOAlyVC33zr/26o+1d710HCtTUVHwrp55JcuS2dxNvjda5VdLwd/tn+D2l0+OZ8oY+SI8Q1fCtdU1k87JIQ2SRzxdxvYm/Uo28G15/11OP8R9y69sgHim2Yt0WXgvEdLiMslK9wiq4SWvicd7bkdYXqj+PhLnyZMhvBWIH/X0//M73I/Aiut/aab0u9y69r9NFJn08q19bBOXJxngTW86qn9LvcjbwliUUZY2via07tBdb9y64uUMsxaNBur9b44TkycjJw7iEUZBxBhbYNLbusQNgsqrhqaaR9Q+rzvOhfc3culxaoc8GIBxbbXKbEBcxiE5c0G1gBZjSuc/Di3Gcs+TEpYXutJJdxDnWfa5Gtz5FnycUO8aI9O9mtwZND5lFiDyAYmm7nfGP8FlVEfRWhtd7tXdnUFY+LFJzlpDiiON4c2CVpabgtfYhM/jFgI/o8ulyPynXuudmsHZG6gbnrKqzkDQJw4McmTqncbZmhhp5S0bNMug8yY8bZvjU8p23m9HJciTZK6cWJyZOtPGTXHMaVxJNyTJc/uRHjEm5+DvObe8u/wCC5IHRSg6JxYHJk6c8YOO9K4+WX+SHwxfoBTGw2HSnT8FzYKE7q8WHpOTJ03hfJf8Asn/5D7k3ha/9lA+s/kucukLXV4sDkydF4WyfsrbXv8f+Sfwql3+DN/5yuetonGycWHo5Mm67iqUA/wBFZ/zFD4Vzfssf/MViO+Ko1OLD0nJk3vCuo/ZovSU/hXU8qeL0lc+ibsU4sPS8mTeHFVUf9nh/H3rue5pikuJd8+lYxvR9FbKDzz+5eV20Xo/cj/S/1PtpOGMbiDzynUu6q6noZmbWsQvLeJJX0fEU8sby1xcJWlpsRfn6b/yWzQ4nVScQ41SyTOfHDUvdG1xvk8dwNvwXOcWZpZYKm+4Lb+Q9fnW2vy3acK8dOqZWUWJuaHEWZNtc9Tl3ccrZGBzCHNOoI1BXztSVOWZhzlhB+MBt5l6BgfFFTQzQskkBp5TZzXbB3WOq/oW4ypnt6RJIGi/4LPqqtjAbm9//ACyzJ8duSdupZMuJuLs1zmdowX2HWk5NRC3iFUAHAnxW/wBYed+pczW1ZF5bWcRZjepTVdY2W7c35Jm56ysp8ge59RPpEzcDn1NCwqtI7oG9M4Xe7+rHtH+HasypcYmkucTLJre+w6/Orjps2euqrFo0YwaXPJo7BzWPUVBkLp5Dd7zcDrVYmVaV+UkA6qB2gzHa+naja0vcSToNXFRzOzEW0A2HUEZCdTrumRluXfdNZRCA0Uo2QgaKVrdFYAplJZCQqhkgdUrJ22J1UBhPdOQmtqqGfsgKkeBlQFQDa6JqZOOaB16P3Ih/pf6n215vy2XpPci077/U+2pl0sOgn4eoqbFKqvgc8SVId0jCbi98xI/FcJxABLhU1iQ6GZrh5DcH+C9Uk6KarjiDjdzyHdmhC83xehyVFfRB2fNG63blP8lHX8cHnII5cx1LToq0iMsBIdvfNsVkk+NoPMia/KQRotOcTTs4sWLoGvLiANCL80TsQL7m5zOGvYFzFNVhrjnIDX6E9XapnVRBMYdc33B3Ru230pqX5GOsxoJLjyHWoDIK2UNuY6aAXzEXsOZPaVnsqnSNFNCCQ4+Mf1v5BPU1TSz4NA4dE3V79s56/J1IWjr6ptRLn/q4YhZjOz3ndZxL6mYADU6AdSaaXpX5W3yjYdfaikPwZpiFulI8f+72eXrRgMrmj8kzVrTq79YqNzQ1oeRz8UdZTxMDiXu0Y3e37kMzy9wOg6gOQQNruTcp7Zd9ynDbMzu/wjrTXubndRBNHiqUaBRtGilGysBWQc1JyQW1VQxA5oeaIhMN/OoDB11KIa6obIhsqGf8VBujf8XdAgZEwXBTeZEwDVQPYL0fuSfpb6n215zpZejdyX9LfU+2pl0sO0LSysa9p2mBt5XLi8fY+j4tzSW6OV9hYDZ2hH4rr55hDO8k6mT+K5HjsFmIdP4oyv0sdSQddE/HZ5vWwimr54HsuGvI0NjuoSwZbscHD0ELV4izx4xJO1gc2YB+uoNxtoqgZQ1ZOQ/BJLfFcczCfLuPPdHKVVp0UxLnQ+LY5dL21UDgY5CwkEg20NwjY+xJsqh2TuY0tboXaE9nUmfKcmRp33QOs13im4TNLQ4FwvbYdaKmjcKdnSnWV3xBb4v973KGNjpH225knl2pgXyyXOriVI5wY3omH/1Ec/5IGlkzAMZoxuw6z1oQzN4zjZrdz/BPHHnceQA1PUE87wQGt0a3YIgXuL3XPLQDqTJC5NhuUieSgkb8WylbsoWGzVK06Kgh1IeaJATqqh3DRMBqExKTT4wUEtkgEs2ie4VDPHiqNSPPiqPRArImg2KZSRnQqADcbgr0buRm/fb6n21wGfS3LqXoXcnAHfa3/B9tTLpYdBjtfT0NLVVE0zWgZmt7XXtby3XMcZyxzSSuk8YiQlup0BAPk5LkuKMQqp8fxCkfM50MVdMWMJ0BzldBjU4qGHxj+Vp4n2PPxAjrE2w8Sqp4KSgrIXgZ4sj22u12U7EHdQ2wTEYC4l1BVdQF43ebkmmvNw84HenqPwcP5KGlwCpxGES0MkcwA8cFwa5h7R/EKsyr4jhNRhpaZCx0b/iPY64Kpg2ViqpK2k/I1McjQ06A7DyclVIRlJcEHMNeRChJ1Tgke5O4g2IRDsJGx1I1TtFzYKIHxlIHaWCA3Ps3Iw+LzPWonnbREmfoO1QMTbQbpBMRqlZAYOmima7QKEbWClbsFYB5rBAd0k3NVCJSB1SKYC7kEmbRIOThjLak+ZDksdDdATjdqYISSG2Q31QSXRtOhUV+1OL23UEuay9G7krs3fb6n215ovSO5F+l/qf+4pl0sOF4kNuK8V+mzeuVu1EwfDRXt49Cyx7QLfwKweJvlTi302b1yrQqg+kw4lwJZE6Mj/G73qw1CKmeHUtfTixzNDh5Wn+ZWfR11RQTiWmlLHjq59hVqGRrcQb+q8kHyHRRUcNG+uMFbI+JjrtEjdcjuRI5hC2xS8V9IHx4lA2RrubGj8Qd1z9W6N1RI6LKGFxLQ0WFl1beA5nUmYVTOlzHKW+Mx7eRvyWHiPD+IYcHGaLMwfnMNwoTbIS0vqitbkkS1GQWu5EAk2xKPNdUJtroZAiB1TScvKoB3KfQDtSSQEBopmjxQox8VStPihWAxaVGQQdlNcICblVAnYJhuicEwQF507SENkTRqgJwGVRkdqN3xUKgGyJo0TWTjYoHsvSO5GLd9vqfbXnA1XpHckH+lvqfbUy6WHBcTfKnFvps3rlU4Xno2D9VxV3icf504r9Nm9crLFx6VYFidxMgchlIEhNgQRzCjLiU7zcA9iqtTDuJcSw2AwQTZo7eK14zBnaOpa7eI6TE8NlpsSc6GV7cvSMF2kfwXIgXNgrs2F4hTR5p6KeNu+ZzDb0qLEyCsoxCS+Kojni/WY4X9G4VJ26PVC699lGQjQogSh53TqggUnFMDqmeVAQ3TpuScHRATfiqZvxQogbNUoN2hUIoEZQ6KoR8qYbpykBqED80SYi6cIGd8VDZE4+KhugeyJo0I2CC5UkexUBAMbtqV6N3Jzfvtpb+p9tecZV6L3JL/wCVvqfbTLpYcFxPfwpxbX/bZvXKywSFq8TW8KMW+mzeuVlJAIeRFpbVCn1sgcWBXqnCWO0uMYc2ke1rKiBgaYydHN2uF5SCQbqenq56SZs0EropG/Fc02IRYmnd8aYRTUVE6pip43B3inxfikndeevAuuppON5xSOpsTpxWsItmJs7z9awq6qoqiRz4aMwg7AP/AJJVLNSz7apW5osp3SsUZCN0n8kYaheNlAr6pwllJ52SDbG90BA6edTMPihA0Cyma0WVA2Q213U1ggtqqgS0pNYSURSBsRqgmMADdJLnmLKF7DsCiLkhvugic0huqaymf8VBZAN0bDuhIsU7dioDuvRu5L+lvqfbXnAXo3clFu+31Ptpl0sOD4m+VOK/TZvXKy1q8TfKnFvps3rlZVkgOn1SsldA1kgCmJck241QJI8k9r6oo3Njla97GvaDctdsUACyIG6s10VJmZNSSjJILmM/GjPV5FU2QFzTScvKnYRrcIX8kCSum5pKCRp0UzSMqgadFKwjKqDuhuldDdVDkoc2qVrpWAtqD5FAd04cLodElQTnXamCZ2yXJA9kTW6FR3UkZ0KgKy9F7k36W+p9tedgXXovcn/S31Ptpl0sOC4m+VGK/TZvXKyzdanE3yoxX6bN65WXdICCdMU+6BJaAJJFAI3TndMnOtkA2tunINr8iiylF0jxGY7+KTe3aqIxuk/WycApnBQMknSAQIbKVp0UeVStBDbWQK9kyWqSqE7RCEZ1CYDVA9kgEYaOaNtuoIInAhqbkp3taWKLKEDBhPJSxwvINkN7diOOQgFAQY4aHReh9ygW766f7n21590gIXoXcocXd9b8uh9tTLpYcDxN8qMV+mzeuVlLY4mH+c+K/TJvXKyrIBTpWToEUyIdSayAEr6hT03QCZvwlkjovzhG4Nd6SCuqxTgmHvJHimDyyzfk2yywyEF7WuFxsN0HKMcBYlO+ztbIcpA1W7hFJg1Zh1ZNUxVYmpIRKQyZtpNQ3m3TUjrVGDk1TyxPjDS5pGYXFxuFYbGKqrEdJC+8jgGR3zHXYXsLrZrKKhwdooMRc6qqtHOYx1mQE8idyesC1lBzmtr20S5rfoX4JLL8Er6SSkDzYTwyl7W9RLXX08hUGPcO1OBVTWyESwSjNFMz4rx70GSBcI27JMaSRbrXZYxwtSU3CzKqmb/TKQsbWWcTqWgkWPVmCqOOsgO6k2XVcIYFhWO09Q2sjcyWItax7ZLZi69tPMkjkEhurFdRy0FbNSTNIfC8td5kqKkkra2GmiF3yvDB5SUAbpsxadl1fFeDYXhFHRuoIzIKlhd0zpHG9ragXtrdcvy1F0EbnEhDcqR7RluFHZAiU4OhTJwDYoHDl6P3JNe+/wBT7a82sQdl6T3IwR33v/wfbUy6WHE8S28J8V+mTeuVl6LT4l04oxX6ZN65WXdIDgBPlCYFPyVDWSITpIGDbFdcceqMAxbDaiK7434fTiWK/wAcZf39S5IbrX4iNpMOP/2+D9xRGtxTgFPNStx/BbPoZ9ZWNH9U7mbchffqKycCH9Bxkf8A0J//AGMVjhXiR2DVJgqB0tBP4s0R1A5ZgP8Ay63K7h1mFQYrW0LhLh1VQuMTm6hpzsNr/uRVXuc0cMuMz1krQ74JCXsH946fuuuVrZ31VVLPIcz5Xlzj1km66judYjDSY7JTTEAVceRt/wBYG4HnF1g45h0uFYtPSSNIyPOUkbt5HzhBRz5mhrvzfinqXdQZcV7mMpqHF76F/iOOpABFh6HWXBjddg+p709zptLJ4s2JTF7WnQ5ARr/0j0oMjhnD++OO00JBcxrukeALktbqR57W8663hylxOrrMWpsVoamGHEmOcXyRkBrtevsP4BcvhjjQcPV2INeWTTPbSwkGxH5zyPMAPOq2HY5W0WIwVTqqeQRSBxY6RxDgDqN+pBTqoH01TJBILPieWOHaDZbGFVElFwzWVMLssja2AtPaA8qzx9RsgxptbAPyNdGJWnkTax/gfOs6N2Xg2Y/r4gweiMn+KDW42poq2Ki4gpiOirYw2QD814HuuP8ACsvAw6goqzGCBmjb0EF/948WJHkbc+hbHCjxjeAV/D0uUvDTNTE8nDl6bekrIx4Cgio8HZvTM6So13lfqfQMo8xQavEn5XhDAJb3tGWfgPcuTtbmutxgdJ3OsIkH5kzm+v7lxxJ61QT3eLuo7p3G4QqIclE11roCLo2sGqAgV6P3Jv0t9T7a85DV6L3JP0v9T7amXSw4fib5UYr9Mm9crLstPib5UYr9Mm9crMSA4CfkrWFYXVYxiEdFSMzSPO52aOZPYtKsODYRI6lp6YYlMw5XzzOc2O/PK1pFx2kqow0626GpwSvmZT4jQiiDzYVNLI6zPK1xOnkVeWCkwvH56WaAVcEMzo7OcWki+9xzsoM+n6Hpm/COk6P87o7ZvNdauNYnhWIxQCnpaqGSCBsLcz2uDg3a+i0uNcMwvBKqKioaFrDJGJDK6R7iNSAAL25LmIJGQzNe+FkzR+Y+9j6CD+KoiC26DiWopcDrMIlBlgqGER3Osbr8uw9S1+IqDCMP4ew+spMMYyavZmJMryGeKDoL7681gYJgs2N1xhjcI42NL5pXDxY28yVFZ7HuZIHtJa4G4I5Lfm4mhxalip8cozUPiGVtVC7JKB1G4Id+Cp1FbQU0nRYfRRPYzTp6kZ3ydttgOy3nV/DJsFxmRtBiNHFRTSHLFVU12gO5Zm7dlwgoCTBaeRskEFVVEG4ZUFrG+cC5I84VevxGoxKs+E1ruk2Aa2zQ1o2aOoBS4xg9RgeIvoqkAkaseNnt5ELq+G8FwrG+HXtnpoY617nxQytJBJa0G+9r6/gg5yqxihqcLpqFuGPiFNmLXtqblxduXDJrsFlwujbIDMxz2W2a7KfTYpTwvp5pIZG5XxuLXNPIjkrmCUUdbikbKi4powZZ3dUbRd37redVGliXE8OJ4TTYfNhtm0zQIpBOczbC36vk9Cqd+qM4McL71+J0vS9J05zZrW/VttyWnxxR0mH4jFTUVJDBE6Fsl2N1JJPNRPoIsH4UpMUZTxz1NbIQJJWB7Ymi+gB0ubblBjYZiU2E4jDXQgOfE6+UnRwtYg+ZQz1b6uvfVVAzulkL3gG17m5WnTYpSVNNVQ4jR05kfE7oahkQY5j7XF8tgb2ttzVngtlPV49DQ1dJTzxSB5/KRAkENJGtr8k2Gn4pZNgjMIOFxCnjIc20rswPXfzn0rnjqToVrcRyRsxyrghpoIIoJnMY2OIDQG2vXt+K0cWq4MMw6loTh1CcRLM9RKaZl2X1a21rXta6K5d17JtVq4XikVFWtkqqKmqYHPvJG+Fu390208my2ON8OZTy01XQw07cOqYw6IwxNbrbUEgX7f8A4RHJDdG3Yrd4UZGKyapqooX0VLEZJ+kia+4tZrQSNCSszEsQfiFQ6ToYIGAnLHBE1gaOrQa+dBXAK9G7kunfb6n215sCeZXo/cj3xf6n/uKZdLHbiOJvlRiv0yb1yspavE3yoxX6ZN65WUkI7bhCM0nCuOYpGbTCMxMdzbpf95HoXGE6rtOA54qyhxLAZpAw1cZMd+ZtY/wPmXI1lLLRVctNOwskicWuB61VQhSCR0kud7i5xOpcbkqMKzU0ktDUNhnAbJla4tvq24BAPbYojt+O8FrMRxaCaB1OGina09LUMjN7u5OIXMeC+IX1lofvsX/9LY7pB/yxSm/+yt9Zy44uN9/xRXccZQPg4WwCJ5YXMYWkscHA+K3YjQocIiNJ3OMUq49HzydGXDfLdot+J9Kj4pdfgvh4/wDDPqhScHTw4pgOI8OyyBkswMkN/IP3EAoOKcfGKTSQ4EGx61JUU0tLUyQTRlkkbi1zSNimp4JKmojghaXSSODWgcyUR2nGcgruGsExGS3TSRgOPXdoJ/Efis+lr5ML4dwqrj+MyvlfbrAawEfwT8aVkLBQ4JTvztw6IMe4bF9gD6LfiqNcSOE8Jbf40tQ78Wj+CK0OOaGIV8OLUlzT4jGJAf71hf8ACx9KoxZsN4Zkk0E2Jv6NvWImm5PndYeZbnD7TxNwjUYI6RvwmkeJacu/Vv8A/I84XP8AEFRFNinQUpvTUjRBD2hu585ufOiNfj05p8MnP+so26+e/wDFNw3xDQjD34FjbRJQyHxJP92T/C+t+SPjVhfgmAT9dNYn/CwrlamhmpYaeZ1jHURl7HDsJBHluP3IN/iLhCTC4vh1DKKugdqJGm5YD123HaoeBTbi2k8knqOWlwBiErp6nDKl5fQPhe+Rrz4se1z5DsVncFADi+ky3y3fa/VkckDddgEvfXFsZibDWz0873w0rHBxzZjYuHZvl5rh6iWWeoklncXSvcXOc7clb9Zi1XgnGddVUziCKl+dhOj25tir3EuE02J4e3iTCGfkpP7TEBqx3M+/080HHHZdnwrURY7g1RwzWuaHEF9JI7drhrYeTfyErjnFzRfUELV4Vc48UYcST/XtCC1jjDgeFRYEC3p5HCesLTsfzWX7Br51z7LWK2OMmkcVYhcf62/4BYrAdUBGx0Xo3ckFu+/1PtrznI47L0XuR3vi9/8Ag+2pl0sOI4m+VGK/TJvXKylq8TfKfFfpk3rlZdkhElPUS00zJoZHRyMILXNNiCt6p4kpMYjb36w3pqhosKmmk6N5HaCCCudTqq16fFMMw+Zs1HhjpZWG7XVkudo/wtAv5yqzMRbJiUlbXU/wp0jy8tLy0XJv6OxUg1KyI3Mf4nHEAY+fD4opo25WSRvdoL3tbY8/SsWCWKKUOkhEzbfFLi39yEeLsnNiit2v4sOJYZBh8uGUzYacARZHPBbYW3usSCaWnlbLE90cjDdrmmxBQABFYIjbm4jZiQBxfDoquVosJ43GKQjtIuD6FW78No8xwykbSOcC3pS8ySAHexNgPMLrOQPGyAg/8oHuAfrch19fKtKqx+Srw6GgfQUbYYL9EWMcCy+pIObmeu6y0yC/heJ1OFVBqKR4a9zHMJIvoR/4fKEEMgikDzEyS27Xg2PlsQqzDojDgg28Q4nq8To46SppqMxRC0YbEW5NLaWcqseOzMw+PDpoKeopYyS1kseoJNzZwII9KziVHzQarsckbRyUlLTw0cU2kvQh2aQdRc4k27FFhmNVODziajjhEuoEj48zgDyus9O3W3lQX8SxafFZzUVEcIlcbufGzKXeVX6HizE8Po/glKKeOE/Gb0LSHHY3vusIgg2KVygsVlSap2cxQxHqijDAfMFJhuMVOEyiWkbCJQbiR0LXOHkJGipOJyoSNEGhieOVmLv6Ss6F8ml5Gwta426yBcqk12hUduxEHdiCRp11Oi9H7k783fa2w6H215pe69H7kRv33+p/7imXSw4nib5T4r9Mm9crNC0uJflRiv0yb1ysu5SEPZOLc0wui5Kg4mh8rWZrZnAX6loU+H0lSJzHVTWgjMhvCNQOrxu1ZYJWrgp/J4hf9kf+8LOTWPaCCmopZ4AJZnsfKI3jKGkX2I1KqVLBFUyMbezHkDzFSUP+kab/AN5nrBaDmU1RJiUbqZodGHyMkzHNcO1vy/BTpe4Y4OqIFaMMFLStpXVJjIlbne1zXE5SSNLDTa6oSiMTPbC4ujDjlcRYkclqJZpeoMObWUtTKXkOiYTG0fnkC5HoWe/ktygqKWhdQ9NJK10d5XNawEHPpqb/AKtuSgZSRQcRtpJoRLH02TK4kaE6HTsIWfLbUxpk81cwuGGfEoYaiMvY94bYOtup2sgqGTSNpWMbSMJJubyEuAF/TfRLD6kVGK0IMMUbmygFzG5c+otcbJekrbOeMryBsHEKR5hMcfRh+exz5tr35eZX2OiqKCsjNPE0w5Xse1vjDxwCCee6njEIfg0gp4mlzyHAN0dZ9tetPIpjluQlrtHA2IPJDz0W26RlTXVj5IYWtp2vPiRDU5gAT173UMbaXEZqSnbcSlxbI9sYZmbuNAd9/wAFfIplHZIhzH5S2x0OqtSVxMbo+ggyZ8zPyYuy3K/PzrVnqOl4mZA+GnLBMBboW6ggb6apcpTBfK9zco2G2iDMVqUeV2HYgx0cZyMa5rsgzA5gN91JLUNjoaTJTU+aaJ7HExj9a1/L2p5LTIJ8VCDdbFUaSinqaWTO+MNMYaIm6OGzr369fOsdWJtmRFuidjbhDfkiZsqDyDrsvRe5IzL321vfofbXnTjYDrXovckNxi31PtqZdEduH4mH+dGK/TJvXKy1qcTfKjFPpk3rlZaQHvonG1kKc3sqHWjhlXS0jKjpjMTNE6OzGiwvz1KzLlPspMWsaT00kMNdHK4yGNjw7xWi5sb7XVtldSMnrZC2a1S1zW2Au3Mbm+uqzN1JDC+eTLGBexJJNgBzJKkxCxK58MpJ6KOGpZN0sALY3xkeM297Ov1diGmoZqsumZETG27iGuF7De1zqopKGWNjJQ5kkT3ZRIx2l+o3tbzq1i1MaWojDZo3NETAGsfct8UXv5SSfOp/ihqM1dUunggndGdwG3ygctOpTz4nA7EKapdTyh9OGhwLh45bsTpomwRzhFiIuR/Q37eULLLS5wDRck2A607nafi5S10VPPMDE59POwsewusbb6HrBTU9ZT0tdDPHFI5sL8wDnDM7qubWQTYfLDD0pex2V/RvaDqx3Ufx26lP3lmFQyB88DXyNDmDNfPcaAWH8k0bBFXRRxVLOheenAF848UXB6tdkbsRaYqQRxFr6VxcHF981zfqVaOkeY3yPIZHG4Nc4/rHlp5D6Fcbgs5nZEZoB0gJYc98wtfQDUXHWmjZDFIo699RFS/k5Q4SxvffMHbi/LsUIrGQVcc9HEYujdmGd2Ynz2GiFlGX0MlU2VhETgHM1zC532snGHv6CSTpGZ4mhz49QQ0216uY07VdGzVU9PM5zoaYwl5uQX5gPJoLKaXEw+tiq46ZrJmua55zEhxGm3K6jiw90r4YjIGSVAvG0jfUgXPK9tEzsPkic/pHsLYyA50ZzC55Dt0Kn9Tac4jC0VLYaMMZUNsQXk21vv1KCeqbLTQQiIsMIIDs973NzyTVdI6kmyOIcC0Oa4bOB2KgAWoiEuVyqxGOpjDn0zfhGUNdLmPjduXrWfdSOAyoEpDWRNBSCNgGqoQbdejdyZtu+31Ptrzy1tl6L3KP0r9T7amXRHbhOJvlPin0yb1yspavE3ynxX6ZN65WWkBJ0klQ/mTWTpIBC08JyyQVtMP66aG0Y/WIcCQPMFmpfgpMWsaaMOaLBapkgI6WVgjadyRe5HmsPOljUcjK7M9jmgxR2uP7jQs90j5HZnvc93W43KRJcdST5VIjdrbWwKOR7a8MY516R4FhudNFTbh9TcGSN8ILg0Oe0t1J7fT5lVDiEnk6apUlw2pqN0GF1kDY5Lx1LLlwsSAHC9uQUkkUnfzDBkcPycF9NrAX9CwsxO5Jv1pX0tdSjybkVPPU0tZD0D3tFRmswXe12vLqsUqcyjHaVs8L6doaI2CUW0ykDUqlTdA6he0T9BU57gm9nNttcdqCpqi+mipukMojc5xeb7m2gvrbT8VIhbWmUk1PhtfFKGtfeM5S4XsCbqWGiNPDWRMGYvpWlry4Wfq0nL2D+CxTshWqTydBHTVT4qGrjpH1D4WDK6IgtNjdoPMEc1FTNqZqOppGvdFWtm6Usc7IXixB9G6py/BJIYJIagwuawB8Ra4nMNyCNDfzKCpqDV1BlJNrNaM29gABft0WYhZkVT0okLZpc7wLHx81uy6hCchIBdGDPF2oUbrZd0ACBBGzYoEbToUBAr0XuTG/fb6n215yvRe5L+lvqfbUy6I7cPxN8qMU0/2yX1ysvULV4l04nxT6ZL65WWTdIAg6ap0klQ909kwFyiOmiACmKdIoGCdIbp0C5pnJ+aZygfkkrNNQz1MTpWAZGmx8bXa508itSYJOA58TmuY3NcuNtjullM4bJ1ouwh7JmQF9pHRZzfYHMRbyabqpPTup3ta9zSXNDgWm4sRdLVX1TKWwCB1iVUAnB1SI0TDdEThPoo2v5IwqpnjxVGbjmpX/ABVGdFAN0TTumNkgd0Bgr0fuS/pb6n215sLr0juSfpb6n21MuiO3E8T/ACnxT6ZL65VSjoJK5shic28ZF2m9yDe5GmtrXPYrXEwvxPin0yX1ys6OaWD+qkcw5g7xTbUbfvKfgsS4XVwuP5PM0C+a4Atr1+Q+hEMJqzC9xjs5jgMh3Pxtf+kqE1tU+5dUSG4ym7r6a6fifSpDiVcb3qpTffxt1NroZwjEGuc007gWGx1HvTVOG1VO18j47xMeWdICLEggdfaEu+tYWOaZnEl2bOT4wPlUT6upkYWPnkcwm5aXEglXZpZnwaphLcpbJmPi20uLN11/9VvMnnwOrjLw1ofkldGdQ3QAHNqdiCqorKgbVEo8jyka2sdf+ky67+OdU2aSPwuohiDpG5SSBbM0gXF9we1Sx4PK8TAvaJIZOjLQQ4E9hBt1qu6rmfG2OR5cG8idz29fV5kLJ5o25WSua24dYOIF02aXZMCq2va2NvSBzWuBuBuAbWv2pp8DqWsa+JzXttdxJDcupHXzVQVVQDcVEgNhrnPLZC+rqLWM8hB/vFTZpebgtbHDK8kRmN1vji2gJJv2D96aLDKh1W6lmm6KXK0tB1zZthfkSD/DmqXTzFpBmkIO/jHVCZJHG7nuJO5JTZcNJmDV8jWvbaziA0l2pve3qlEMFrqiVovGc5axpB0+LcbDqWcJpQ0DpX26sxRdLK55JkIJN9DYJUlwtQYW6phYWSWlke5jWEaEttz8hPoSjwSpmbmjcw7aa3FwD1cswVK7xs46a7oc8gO5HnV2aaFbhD6SgjqS4kuflcOQ8VpH7ynpsGFQ2sIqA40xsHRjM15yuOnP838exZpLiLFxsmFxzTaNR3D9U1jnmSMZb3brfQA9Xaiiwl5mqIXu8eFgcA3864Bt5dVlkmx1J8qZrrFXa6a/eOYtBdNG27C8b7W8ihgwo1cMPRP/ACsry1wINgLEg6a/mu/BU3NJZcKNrnxuu0lrh1GymzTViwNpkyzVDQCzMC24scpcLgjyIIsEc+QxuqYWuzZRqSPjNHo8b8Css5nEuJuSb3RxMzeZBJVQinexrH5g5jXXHaF6D3Iw62LEiwPQ2/61wjYWtFzZeg9yx2Y4qBy6H20y6I7cJxN8p8U+mS+uVlaL6ClwDBp5XSzYRQySPJc576ZhLidyTbVB4N4D8yYd91Z7lLKeBAXTkDkvfPBzAvmXD/urPcl4OYF8y4f91Z7kseAjROvffBzAvmXD/urPcl4OYF8y4f8AdWe5LKeAhETZe+eDeBfMuH/dWe5LwcwL5lw/7qz3JZTwAHVPde/eDeA/MmH/AHVnuS8G8C+ZcP8AurPclpTwFM5e/wDg3gXzLh/3VnuS8G8B+ZMP+6s9yWrwG6cFe++DeBfMmH/dWe5LwbwL5lw/7qz3JaU8Fbsi0XvHg5gXzLh/3VnuT+DmBfMuH/dWe5LWngpOiG6978HMC+ZcP+6s9yXg5gXzLh/3VnuS0p4Gdkw3Xvvg5gXzLh/3VnuS8HMC+ZcP+6s9yWU8DITHZe++DmBfMuH/AHVnuS8HMC+ZcP8AurPcrZTwSN3JxICMsadnE+UL3jwcwL5lw/7qz3J/B3A/mbD/ALqz3JZTwO1ipGG117v4OYF8y4f91Z7k/g7gY/Q2H/dWe5SynhJJcPIvQu5N+lvqfbXaeD2B/M1B92Z7lYpMOoaDP8Coqem6S2foYmszW2vYa7lTKdLD/9k=">
            <a:extLst>
              <a:ext uri="{FF2B5EF4-FFF2-40B4-BE49-F238E27FC236}">
                <a16:creationId xmlns:a16="http://schemas.microsoft.com/office/drawing/2014/main" id="{1377FC9B-8A61-C84D-9C93-E146C8CE78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4725988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36866" name="Picture 4" descr="http://www.wileyindia.com/media/catalog/product/cache/1/image/9df78eab33525d08d6e5fb8d27136e95/9/7/9788126517473.jpg">
            <a:extLst>
              <a:ext uri="{FF2B5EF4-FFF2-40B4-BE49-F238E27FC236}">
                <a16:creationId xmlns:a16="http://schemas.microsoft.com/office/drawing/2014/main" id="{C305FDDA-F09F-6A48-8290-88D99DA1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08050"/>
            <a:ext cx="3095625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6" descr="http://img2.imagesbn.com/p/9780062011909_p0_v1_s260x420.JPG">
            <a:extLst>
              <a:ext uri="{FF2B5EF4-FFF2-40B4-BE49-F238E27FC236}">
                <a16:creationId xmlns:a16="http://schemas.microsoft.com/office/drawing/2014/main" id="{67B4CF7A-B259-FD48-92A5-6C721015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692150"/>
            <a:ext cx="3311525" cy="499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98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AutoShape 2" descr="data:image/jpeg;base64,/9j/4AAQSkZJRgABAQAAAQABAAD/2wBDAAoHBwgHBgoICAgLCgoLDhgQDg0NDh0VFhEYIx8lJCIfIiEmKzcvJik0KSEiMEExNDk7Pj4+JS5ESUM8SDc9Pjv/2wBDAQoLCw4NDhwQEBw7KCIoOzs7Ozs7Ozs7Ozs7Ozs7Ozs7Ozs7Ozs7Ozs7Ozs7Ozs7Ozs7Ozs7Ozs7Ozs7Ozs7Ozv/wAARCAFaAN0DASIAAhEBAxEB/8QAHAAAAQUBAQEAAAAAAAAAAAAAAgABAwQFBgcI/8QAVRAAAQMCBAIDCgkIBQsDBQAAAQACAwQRBRIhMQZBE1FhBxUWInGBkbLC0RQyNlV0g5OUoSNCRVJUscHhJDM0YoIlJjVDRFNjkqLD8HJz8WRlo7PS/8QAGAEBAQEBAQAAAAAAAAAAAAAAAAECAwT/xAAiEQEAAgICAgMAAwAAAAAAAAAAARECIRMxElEDFEEEInH/2gAMAwEAAhEDEQA/ACxHEK5mJVTGVlQ1rZngASuAAue1VhieIc66p+1d70+Jn/KtX/77/WKq3vyXhmZt7YiKWu+df+3VH2rvel3zxD9uqPtXe9VrdaVtVLkqFrvlX/ttR9q73pd8q+39uqPtXe9VloUuHsmbSdI9wNVK6MFtrMtYX7fjbditzJUIO+Vf+21H2rvem75Yhf8AttT9q73qV9DGMNZVtzkl2R4uLA3Ou2xAsO26mqcLggmq2teXNpQTbOCXeOGjlpvdXaa9KnfLEL/26p+1d70hiVf+3VP2rver0eE075nML3kBkUgFxmAc3MRa2pHLr86gpqGCeOnuXh0oku8OFm5Re9rbdabNIe+OIcq6o+1d703fPENvh1R9q73pqCFlRiNPA8kMkkax1jY2JsrdPQU9TFoHdK0uJZfR7R1do/dfqTZpVGJYhb+3VH2zvel3zr/26p+1d71O6hh6BhDXhzqYzF+bTMC4Wt22HpUpw2n749AXFkZjjyku/PewEa+Uk+ZNmlTvlX/t1SfrXe9P3yr7f22p+1d71XcwxuLHizmmxHUQtWpo6GGsyNY7LCS+VocbZLNI1OxJJGim5NKPfKv/AG2p+1d70u+df+3VH2rverjKKlgFUKhlxDM1gf41y0hxuOVzYWv1pOpIB8DtDfpOjz2za3JB125DZN+zXpTOJV/7dUfau96bvniFwPh1R9s73rRdQ0za5zOia6P4O54IzFuYX256bEdd1H3uhdU1UIux5LxTtNzct8Y/hYedNmlPvlX7fDqj7V3vSNfiFr/D6n7V3vUkzDDAzo6XODCJDKc2+l9jbQ6WVqppKaHEGs+Dl0Bc+7mBxItyIv8Am6Ht61dpr0oHEa+39vqftne9D3yxD9uqftne9BWxmCpfHZoyn8wm346qFZmZaqFrvniH7dU/au96cYlX/t1T9q73qpdOAlyVC33zr/26o+1d710HCtTUVHwrp55JcuS2dxNvjda5VdLwd/tn+D2l0+OZ8oY+SI8Q1fCtdU1k87JIQ2SRzxdxvYm/Uo28G15/11OP8R9y69sgHim2Yt0WXgvEdLiMslK9wiq4SWvicd7bkdYXqj+PhLnyZMhvBWIH/X0//M73I/Aiut/aab0u9y69r9NFJn08q19bBOXJxngTW86qn9LvcjbwliUUZY2via07tBdb9y64uUMsxaNBur9b44TkycjJw7iEUZBxBhbYNLbusQNgsqrhqaaR9Q+rzvOhfc3culxaoc8GIBxbbXKbEBcxiE5c0G1gBZjSuc/Di3Gcs+TEpYXutJJdxDnWfa5Gtz5FnycUO8aI9O9mtwZND5lFiDyAYmm7nfGP8FlVEfRWhtd7tXdnUFY+LFJzlpDiiON4c2CVpabgtfYhM/jFgI/o8ulyPynXuudmsHZG6gbnrKqzkDQJw4McmTqncbZmhhp5S0bNMug8yY8bZvjU8p23m9HJciTZK6cWJyZOtPGTXHMaVxJNyTJc/uRHjEm5+DvObe8u/wCC5IHRSg6JxYHJk6c8YOO9K4+WX+SHwxfoBTGw2HSnT8FzYKE7q8WHpOTJ03hfJf8Asn/5D7k3ha/9lA+s/kucukLXV4sDkydF4WyfsrbXv8f+Sfwql3+DN/5yuetonGycWHo5Mm67iqUA/wBFZ/zFD4Vzfssf/MViO+Ko1OLD0nJk3vCuo/ZovSU/hXU8qeL0lc+ibsU4sPS8mTeHFVUf9nh/H3rue5pikuJd8+lYxvR9FbKDzz+5eV20Xo/cj/S/1PtpOGMbiDzynUu6q6noZmbWsQvLeJJX0fEU8sby1xcJWlpsRfn6b/yWzQ4nVScQ41SyTOfHDUvdG1xvk8dwNvwXOcWZpZYKm+4Lb+Q9fnW2vy3acK8dOqZWUWJuaHEWZNtc9Tl3ccrZGBzCHNOoI1BXztSVOWZhzlhB+MBt5l6BgfFFTQzQskkBp5TZzXbB3WOq/oW4ypnt6RJIGi/4LPqqtjAbm9//ACyzJ8duSdupZMuJuLs1zmdowX2HWk5NRC3iFUAHAnxW/wBYed+pczW1ZF5bWcRZjepTVdY2W7c35Jm56ysp8ge59RPpEzcDn1NCwqtI7oG9M4Xe7+rHtH+HasypcYmkucTLJre+w6/Orjps2euqrFo0YwaXPJo7BzWPUVBkLp5Dd7zcDrVYmVaV+UkA6qB2gzHa+naja0vcSToNXFRzOzEW0A2HUEZCdTrumRluXfdNZRCA0Uo2QgaKVrdFYAplJZCQqhkgdUrJ22J1UBhPdOQmtqqGfsgKkeBlQFQDa6JqZOOaB16P3Ih/pf6n215vy2XpPci077/U+2pl0sOgn4eoqbFKqvgc8SVId0jCbi98xI/FcJxABLhU1iQ6GZrh5DcH+C9Uk6KarjiDjdzyHdmhC83xehyVFfRB2fNG63blP8lHX8cHnII5cx1LToq0iMsBIdvfNsVkk+NoPMia/KQRotOcTTs4sWLoGvLiANCL80TsQL7m5zOGvYFzFNVhrjnIDX6E9XapnVRBMYdc33B3Ru230pqX5GOsxoJLjyHWoDIK2UNuY6aAXzEXsOZPaVnsqnSNFNCCQ4+Mf1v5BPU1TSz4NA4dE3V79s56/J1IWjr6ptRLn/q4YhZjOz3ndZxL6mYADU6AdSaaXpX5W3yjYdfaikPwZpiFulI8f+72eXrRgMrmj8kzVrTq79YqNzQ1oeRz8UdZTxMDiXu0Y3e37kMzy9wOg6gOQQNruTcp7Zd9ynDbMzu/wjrTXubndRBNHiqUaBRtGilGysBWQc1JyQW1VQxA5oeaIhMN/OoDB11KIa6obIhsqGf8VBujf8XdAgZEwXBTeZEwDVQPYL0fuSfpb6n215zpZejdyX9LfU+2pl0sO0LSysa9p2mBt5XLi8fY+j4tzSW6OV9hYDZ2hH4rr55hDO8k6mT+K5HjsFmIdP4oyv0sdSQddE/HZ5vWwimr54HsuGvI0NjuoSwZbscHD0ELV4izx4xJO1gc2YB+uoNxtoqgZQ1ZOQ/BJLfFcczCfLuPPdHKVVp0UxLnQ+LY5dL21UDgY5CwkEg20NwjY+xJsqh2TuY0tboXaE9nUmfKcmRp33QOs13im4TNLQ4FwvbYdaKmjcKdnSnWV3xBb4v973KGNjpH225knl2pgXyyXOriVI5wY3omH/1Ec/5IGlkzAMZoxuw6z1oQzN4zjZrdz/BPHHnceQA1PUE87wQGt0a3YIgXuL3XPLQDqTJC5NhuUieSgkb8WylbsoWGzVK06Kgh1IeaJATqqh3DRMBqExKTT4wUEtkgEs2ie4VDPHiqNSPPiqPRArImg2KZSRnQqADcbgr0buRm/fb6n21wGfS3LqXoXcnAHfa3/B9tTLpYdBjtfT0NLVVE0zWgZmt7XXtby3XMcZyxzSSuk8YiQlup0BAPk5LkuKMQqp8fxCkfM50MVdMWMJ0BzldBjU4qGHxj+Vp4n2PPxAjrE2w8Sqp4KSgrIXgZ4sj22u12U7EHdQ2wTEYC4l1BVdQF43ebkmmvNw84HenqPwcP5KGlwCpxGES0MkcwA8cFwa5h7R/EKsyr4jhNRhpaZCx0b/iPY64Kpg2ViqpK2k/I1McjQ06A7DyclVIRlJcEHMNeRChJ1Tgke5O4g2IRDsJGx1I1TtFzYKIHxlIHaWCA3Ps3Iw+LzPWonnbREmfoO1QMTbQbpBMRqlZAYOmima7QKEbWClbsFYB5rBAd0k3NVCJSB1SKYC7kEmbRIOThjLak+ZDksdDdATjdqYISSG2Q31QSXRtOhUV+1OL23UEuay9G7krs3fb6n215ovSO5F+l/qf+4pl0sOF4kNuK8V+mzeuVu1EwfDRXt49Cyx7QLfwKweJvlTi302b1yrQqg+kw4lwJZE6Mj/G73qw1CKmeHUtfTixzNDh5Wn+ZWfR11RQTiWmlLHjq59hVqGRrcQb+q8kHyHRRUcNG+uMFbI+JjrtEjdcjuRI5hC2xS8V9IHx4lA2RrubGj8Qd1z9W6N1RI6LKGFxLQ0WFl1beA5nUmYVTOlzHKW+Mx7eRvyWHiPD+IYcHGaLMwfnMNwoTbIS0vqitbkkS1GQWu5EAk2xKPNdUJtroZAiB1TScvKoB3KfQDtSSQEBopmjxQox8VStPihWAxaVGQQdlNcICblVAnYJhuicEwQF507SENkTRqgJwGVRkdqN3xUKgGyJo0TWTjYoHsvSO5GLd9vqfbXnA1XpHckH+lvqfbUy6WHBcTfKnFvps3rlU4Xno2D9VxV3icf504r9Nm9crLFx6VYFidxMgchlIEhNgQRzCjLiU7zcA9iqtTDuJcSw2AwQTZo7eK14zBnaOpa7eI6TE8NlpsSc6GV7cvSMF2kfwXIgXNgrs2F4hTR5p6KeNu+ZzDb0qLEyCsoxCS+Kojni/WY4X9G4VJ26PVC699lGQjQogSh53TqggUnFMDqmeVAQ3TpuScHRATfiqZvxQogbNUoN2hUIoEZQ6KoR8qYbpykBqED80SYi6cIGd8VDZE4+KhugeyJo0I2CC5UkexUBAMbtqV6N3Jzfvtpb+p9tecZV6L3JL/wCVvqfbTLpYcFxPfwpxbX/bZvXKywSFq8TW8KMW+mzeuVlJAIeRFpbVCn1sgcWBXqnCWO0uMYc2ke1rKiBgaYydHN2uF5SCQbqenq56SZs0EropG/Fc02IRYmnd8aYRTUVE6pip43B3inxfikndeevAuuppON5xSOpsTpxWsItmJs7z9awq6qoqiRz4aMwg7AP/AJJVLNSz7apW5osp3SsUZCN0n8kYaheNlAr6pwllJ52SDbG90BA6edTMPihA0Cyma0WVA2Q213U1ggtqqgS0pNYSURSBsRqgmMADdJLnmLKF7DsCiLkhvugic0huqaymf8VBZAN0bDuhIsU7dioDuvRu5L+lvqfbXnAXo3clFu+31Ptpl0sOD4m+VOK/TZvXKy1q8TfKnFvps3rlZVkgOn1SsldA1kgCmJck241QJI8k9r6oo3Njla97GvaDctdsUACyIG6s10VJmZNSSjJILmM/GjPV5FU2QFzTScvKnYRrcIX8kCSum5pKCRp0UzSMqgadFKwjKqDuhuldDdVDkoc2qVrpWAtqD5FAd04cLodElQTnXamCZ2yXJA9kTW6FR3UkZ0KgKy9F7k36W+p9tedgXXovcn/S31Ptpl0sOC4m+VGK/TZvXKyzdanE3yoxX6bN65WXdICCdMU+6BJaAJJFAI3TndMnOtkA2tunINr8iiylF0jxGY7+KTe3aqIxuk/WycApnBQMknSAQIbKVp0UeVStBDbWQK9kyWqSqE7RCEZ1CYDVA9kgEYaOaNtuoIInAhqbkp3taWKLKEDBhPJSxwvINkN7diOOQgFAQY4aHReh9ygW766f7n21590gIXoXcocXd9b8uh9tTLpYcDxN8qMV+mzeuVlLY4mH+c+K/TJvXKyrIBTpWToEUyIdSayAEr6hT03QCZvwlkjovzhG4Nd6SCuqxTgmHvJHimDyyzfk2yywyEF7WuFxsN0HKMcBYlO+ztbIcpA1W7hFJg1Zh1ZNUxVYmpIRKQyZtpNQ3m3TUjrVGDk1TyxPjDS5pGYXFxuFYbGKqrEdJC+8jgGR3zHXYXsLrZrKKhwdooMRc6qqtHOYx1mQE8idyesC1lBzmtr20S5rfoX4JLL8Er6SSkDzYTwyl7W9RLXX08hUGPcO1OBVTWyESwSjNFMz4rx70GSBcI27JMaSRbrXZYxwtSU3CzKqmb/TKQsbWWcTqWgkWPVmCqOOsgO6k2XVcIYFhWO09Q2sjcyWItax7ZLZi69tPMkjkEhurFdRy0FbNSTNIfC8td5kqKkkra2GmiF3yvDB5SUAbpsxadl1fFeDYXhFHRuoIzIKlhd0zpHG9ragXtrdcvy1F0EbnEhDcqR7RluFHZAiU4OhTJwDYoHDl6P3JNe+/wBT7a82sQdl6T3IwR33v/wfbUy6WHE8S28J8V+mTeuVl6LT4l04oxX6ZN65WXdIDgBPlCYFPyVDWSITpIGDbFdcceqMAxbDaiK7434fTiWK/wAcZf39S5IbrX4iNpMOP/2+D9xRGtxTgFPNStx/BbPoZ9ZWNH9U7mbchffqKycCH9Bxkf8A0J//AGMVjhXiR2DVJgqB0tBP4s0R1A5ZgP8Ay63K7h1mFQYrW0LhLh1VQuMTm6hpzsNr/uRVXuc0cMuMz1krQ74JCXsH946fuuuVrZ31VVLPIcz5Xlzj1km66judYjDSY7JTTEAVceRt/wBYG4HnF1g45h0uFYtPSSNIyPOUkbt5HzhBRz5mhrvzfinqXdQZcV7mMpqHF76F/iOOpABFh6HWXBjddg+p709zptLJ4s2JTF7WnQ5ARr/0j0oMjhnD++OO00JBcxrukeALktbqR57W8663hylxOrrMWpsVoamGHEmOcXyRkBrtevsP4BcvhjjQcPV2INeWTTPbSwkGxH5zyPMAPOq2HY5W0WIwVTqqeQRSBxY6RxDgDqN+pBTqoH01TJBILPieWOHaDZbGFVElFwzWVMLssja2AtPaA8qzx9RsgxptbAPyNdGJWnkTax/gfOs6N2Xg2Y/r4gweiMn+KDW42poq2Ki4gpiOirYw2QD814HuuP8ACsvAw6goqzGCBmjb0EF/948WJHkbc+hbHCjxjeAV/D0uUvDTNTE8nDl6bekrIx4Cgio8HZvTM6So13lfqfQMo8xQavEn5XhDAJb3tGWfgPcuTtbmutxgdJ3OsIkH5kzm+v7lxxJ61QT3eLuo7p3G4QqIclE11roCLo2sGqAgV6P3Jv0t9T7a85DV6L3JP0v9T7amXSw4fib5UYr9Mm9crLstPib5UYr9Mm9crMSA4CfkrWFYXVYxiEdFSMzSPO52aOZPYtKsODYRI6lp6YYlMw5XzzOc2O/PK1pFx2kqow0626GpwSvmZT4jQiiDzYVNLI6zPK1xOnkVeWCkwvH56WaAVcEMzo7OcWki+9xzsoM+n6Hpm/COk6P87o7ZvNdauNYnhWIxQCnpaqGSCBsLcz2uDg3a+i0uNcMwvBKqKioaFrDJGJDK6R7iNSAAL25LmIJGQzNe+FkzR+Y+9j6CD+KoiC26DiWopcDrMIlBlgqGER3Osbr8uw9S1+IqDCMP4ew+spMMYyavZmJMryGeKDoL7681gYJgs2N1xhjcI42NL5pXDxY28yVFZ7HuZIHtJa4G4I5Lfm4mhxalip8cozUPiGVtVC7JKB1G4Id+Cp1FbQU0nRYfRRPYzTp6kZ3ydttgOy3nV/DJsFxmRtBiNHFRTSHLFVU12gO5Zm7dlwgoCTBaeRskEFVVEG4ZUFrG+cC5I84VevxGoxKs+E1ruk2Aa2zQ1o2aOoBS4xg9RgeIvoqkAkaseNnt5ELq+G8FwrG+HXtnpoY617nxQytJBJa0G+9r6/gg5yqxihqcLpqFuGPiFNmLXtqblxduXDJrsFlwujbIDMxz2W2a7KfTYpTwvp5pIZG5XxuLXNPIjkrmCUUdbikbKi4powZZ3dUbRd37redVGliXE8OJ4TTYfNhtm0zQIpBOczbC36vk9Cqd+qM4McL71+J0vS9J05zZrW/VttyWnxxR0mH4jFTUVJDBE6Fsl2N1JJPNRPoIsH4UpMUZTxz1NbIQJJWB7Ymi+gB0ubblBjYZiU2E4jDXQgOfE6+UnRwtYg+ZQz1b6uvfVVAzulkL3gG17m5WnTYpSVNNVQ4jR05kfE7oahkQY5j7XF8tgb2ttzVngtlPV49DQ1dJTzxSB5/KRAkENJGtr8k2Gn4pZNgjMIOFxCnjIc20rswPXfzn0rnjqToVrcRyRsxyrghpoIIoJnMY2OIDQG2vXt+K0cWq4MMw6loTh1CcRLM9RKaZl2X1a21rXta6K5d17JtVq4XikVFWtkqqKmqYHPvJG+Fu390208my2ON8OZTy01XQw07cOqYw6IwxNbrbUEgX7f8A4RHJDdG3Yrd4UZGKyapqooX0VLEZJ+kia+4tZrQSNCSszEsQfiFQ6ToYIGAnLHBE1gaOrQa+dBXAK9G7kunfb6n215sCeZXo/cj3xf6n/uKZdLHbiOJvlRiv0yb1yspavE3yoxX6ZN65WUkI7bhCM0nCuOYpGbTCMxMdzbpf95HoXGE6rtOA54qyhxLAZpAw1cZMd+ZtY/wPmXI1lLLRVctNOwskicWuB61VQhSCR0kud7i5xOpcbkqMKzU0ktDUNhnAbJla4tvq24BAPbYojt+O8FrMRxaCaB1OGina09LUMjN7u5OIXMeC+IX1lofvsX/9LY7pB/yxSm/+yt9Zy44uN9/xRXccZQPg4WwCJ5YXMYWkscHA+K3YjQocIiNJ3OMUq49HzydGXDfLdot+J9Kj4pdfgvh4/wDDPqhScHTw4pgOI8OyyBkswMkN/IP3EAoOKcfGKTSQ4EGx61JUU0tLUyQTRlkkbi1zSNimp4JKmojghaXSSODWgcyUR2nGcgruGsExGS3TSRgOPXdoJ/Efis+lr5ML4dwqrj+MyvlfbrAawEfwT8aVkLBQ4JTvztw6IMe4bF9gD6LfiqNcSOE8Jbf40tQ78Wj+CK0OOaGIV8OLUlzT4jGJAf71hf8ACx9KoxZsN4Zkk0E2Jv6NvWImm5PndYeZbnD7TxNwjUYI6RvwmkeJacu/Vv8A/I84XP8AEFRFNinQUpvTUjRBD2hu585ufOiNfj05p8MnP+so26+e/wDFNw3xDQjD34FjbRJQyHxJP92T/C+t+SPjVhfgmAT9dNYn/CwrlamhmpYaeZ1jHURl7HDsJBHluP3IN/iLhCTC4vh1DKKugdqJGm5YD123HaoeBTbi2k8knqOWlwBiErp6nDKl5fQPhe+Rrz4se1z5DsVncFADi+ky3y3fa/VkckDddgEvfXFsZibDWz0873w0rHBxzZjYuHZvl5rh6iWWeoklncXSvcXOc7clb9Zi1XgnGddVUziCKl+dhOj25tir3EuE02J4e3iTCGfkpP7TEBqx3M+/080HHHZdnwrURY7g1RwzWuaHEF9JI7drhrYeTfyErjnFzRfUELV4Vc48UYcST/XtCC1jjDgeFRYEC3p5HCesLTsfzWX7Br51z7LWK2OMmkcVYhcf62/4BYrAdUBGx0Xo3ckFu+/1PtrznI47L0XuR3vi9/8Ag+2pl0sOI4m+VGK/TJvXKylq8TfKfFfpk3rlZdkhElPUS00zJoZHRyMILXNNiCt6p4kpMYjb36w3pqhosKmmk6N5HaCCCudTqq16fFMMw+Zs1HhjpZWG7XVkudo/wtAv5yqzMRbJiUlbXU/wp0jy8tLy0XJv6OxUg1KyI3Mf4nHEAY+fD4opo25WSRvdoL3tbY8/SsWCWKKUOkhEzbfFLi39yEeLsnNiit2v4sOJYZBh8uGUzYacARZHPBbYW3usSCaWnlbLE90cjDdrmmxBQABFYIjbm4jZiQBxfDoquVosJ43GKQjtIuD6FW78No8xwykbSOcC3pS8ySAHexNgPMLrOQPGyAg/8oHuAfrch19fKtKqx+Srw6GgfQUbYYL9EWMcCy+pIObmeu6y0yC/heJ1OFVBqKR4a9zHMJIvoR/4fKEEMgikDzEyS27Xg2PlsQqzDojDgg28Q4nq8To46SppqMxRC0YbEW5NLaWcqseOzMw+PDpoKeopYyS1kseoJNzZwII9KziVHzQarsckbRyUlLTw0cU2kvQh2aQdRc4k27FFhmNVODziajjhEuoEj48zgDyus9O3W3lQX8SxafFZzUVEcIlcbufGzKXeVX6HizE8Po/glKKeOE/Gb0LSHHY3vusIgg2KVygsVlSap2cxQxHqijDAfMFJhuMVOEyiWkbCJQbiR0LXOHkJGipOJyoSNEGhieOVmLv6Ss6F8ml5Gwta426yBcqk12hUduxEHdiCRp11Oi9H7k783fa2w6H215pe69H7kRv33+p/7imXSw4nib5T4r9Mm9crNC0uJflRiv0yb1ysu5SEPZOLc0wui5Kg4mh8rWZrZnAX6loU+H0lSJzHVTWgjMhvCNQOrxu1ZYJWrgp/J4hf9kf+8LOTWPaCCmopZ4AJZnsfKI3jKGkX2I1KqVLBFUyMbezHkDzFSUP+kab/AN5nrBaDmU1RJiUbqZodGHyMkzHNcO1vy/BTpe4Y4OqIFaMMFLStpXVJjIlbne1zXE5SSNLDTa6oSiMTPbC4ujDjlcRYkclqJZpeoMObWUtTKXkOiYTG0fnkC5HoWe/ktygqKWhdQ9NJK10d5XNawEHPpqb/AKtuSgZSRQcRtpJoRLH02TK4kaE6HTsIWfLbUxpk81cwuGGfEoYaiMvY94bYOtup2sgqGTSNpWMbSMJJubyEuAF/TfRLD6kVGK0IMMUbmygFzG5c+otcbJekrbOeMryBsHEKR5hMcfRh+exz5tr35eZX2OiqKCsjNPE0w5Xse1vjDxwCCee6njEIfg0gp4mlzyHAN0dZ9tetPIpjluQlrtHA2IPJDz0W26RlTXVj5IYWtp2vPiRDU5gAT173UMbaXEZqSnbcSlxbI9sYZmbuNAd9/wAFfIplHZIhzH5S2x0OqtSVxMbo+ggyZ8zPyYuy3K/PzrVnqOl4mZA+GnLBMBboW6ggb6apcpTBfK9zco2G2iDMVqUeV2HYgx0cZyMa5rsgzA5gN91JLUNjoaTJTU+aaJ7HExj9a1/L2p5LTIJ8VCDdbFUaSinqaWTO+MNMYaIm6OGzr369fOsdWJtmRFuidjbhDfkiZsqDyDrsvRe5IzL321vfofbXnTjYDrXovckNxi31PtqZdEduH4mH+dGK/TJvXKy1qcTfKjFPpk3rlZaQHvonG1kKc3sqHWjhlXS0jKjpjMTNE6OzGiwvz1KzLlPspMWsaT00kMNdHK4yGNjw7xWi5sb7XVtldSMnrZC2a1S1zW2Au3Mbm+uqzN1JDC+eTLGBexJJNgBzJKkxCxK58MpJ6KOGpZN0sALY3xkeM297Ov1diGmoZqsumZETG27iGuF7De1zqopKGWNjJQ5kkT3ZRIx2l+o3tbzq1i1MaWojDZo3NETAGsfct8UXv5SSfOp/ihqM1dUunggndGdwG3ygctOpTz4nA7EKapdTyh9OGhwLh45bsTpomwRzhFiIuR/Q37eULLLS5wDRck2A607nafi5S10VPPMDE59POwsewusbb6HrBTU9ZT0tdDPHFI5sL8wDnDM7qubWQTYfLDD0pex2V/RvaDqx3Ufx26lP3lmFQyB88DXyNDmDNfPcaAWH8k0bBFXRRxVLOheenAF848UXB6tdkbsRaYqQRxFr6VxcHF981zfqVaOkeY3yPIZHG4Nc4/rHlp5D6Fcbgs5nZEZoB0gJYc98wtfQDUXHWmjZDFIo699RFS/k5Q4SxvffMHbi/LsUIrGQVcc9HEYujdmGd2Ynz2GiFlGX0MlU2VhETgHM1zC532snGHv6CSTpGZ4mhz49QQ0216uY07VdGzVU9PM5zoaYwl5uQX5gPJoLKaXEw+tiq46ZrJmua55zEhxGm3K6jiw90r4YjIGSVAvG0jfUgXPK9tEzsPkic/pHsLYyA50ZzC55Dt0Kn9Tac4jC0VLYaMMZUNsQXk21vv1KCeqbLTQQiIsMIIDs973NzyTVdI6kmyOIcC0Oa4bOB2KgAWoiEuVyqxGOpjDn0zfhGUNdLmPjduXrWfdSOAyoEpDWRNBSCNgGqoQbdejdyZtu+31Ptrzy1tl6L3KP0r9T7amXRHbhOJvlPin0yb1yspavE3ynxX6ZN65WWkBJ0klQ/mTWTpIBC08JyyQVtMP66aG0Y/WIcCQPMFmpfgpMWsaaMOaLBapkgI6WVgjadyRe5HmsPOljUcjK7M9jmgxR2uP7jQs90j5HZnvc93W43KRJcdST5VIjdrbWwKOR7a8MY516R4FhudNFTbh9TcGSN8ILg0Oe0t1J7fT5lVDiEnk6apUlw2pqN0GF1kDY5Lx1LLlwsSAHC9uQUkkUnfzDBkcPycF9NrAX9CwsxO5Jv1pX0tdSjybkVPPU0tZD0D3tFRmswXe12vLqsUqcyjHaVs8L6doaI2CUW0ykDUqlTdA6he0T9BU57gm9nNttcdqCpqi+mipukMojc5xeb7m2gvrbT8VIhbWmUk1PhtfFKGtfeM5S4XsCbqWGiNPDWRMGYvpWlry4Wfq0nL2D+CxTshWqTydBHTVT4qGrjpH1D4WDK6IgtNjdoPMEc1FTNqZqOppGvdFWtm6Usc7IXixB9G6py/BJIYJIagwuawB8Ra4nMNyCNDfzKCpqDV1BlJNrNaM29gABft0WYhZkVT0okLZpc7wLHx81uy6hCchIBdGDPF2oUbrZd0ACBBGzYoEbToUBAr0XuTG/fb6n215yvRe5L+lvqfbUy6I7cPxN8qMU0/2yX1ysvULV4l04nxT6ZL65WWTdIAg6ap0klQ909kwFyiOmiACmKdIoGCdIbp0C5pnJ+aZygfkkrNNQz1MTpWAZGmx8bXa508itSYJOA58TmuY3NcuNtjullM4bJ1ouwh7JmQF9pHRZzfYHMRbyabqpPTup3ta9zSXNDgWm4sRdLVX1TKWwCB1iVUAnB1SI0TDdEThPoo2v5IwqpnjxVGbjmpX/ABVGdFAN0TTumNkgd0Bgr0fuS/pb6n215sLr0juSfpb6n21MuiO3E8T/ACnxT6ZL65VSjoJK5shic28ZF2m9yDe5GmtrXPYrXEwvxPin0yX1ys6OaWD+qkcw5g7xTbUbfvKfgsS4XVwuP5PM0C+a4Atr1+Q+hEMJqzC9xjs5jgMh3Pxtf+kqE1tU+5dUSG4ym7r6a6fifSpDiVcb3qpTffxt1NroZwjEGuc007gWGx1HvTVOG1VO18j47xMeWdICLEggdfaEu+tYWOaZnEl2bOT4wPlUT6upkYWPnkcwm5aXEglXZpZnwaphLcpbJmPi20uLN11/9VvMnnwOrjLw1ofkldGdQ3QAHNqdiCqorKgbVEo8jyka2sdf+ky67+OdU2aSPwuohiDpG5SSBbM0gXF9we1Sx4PK8TAvaJIZOjLQQ4E9hBt1qu6rmfG2OR5cG8idz29fV5kLJ5o25WSua24dYOIF02aXZMCq2va2NvSBzWuBuBuAbWv2pp8DqWsa+JzXttdxJDcupHXzVQVVQDcVEgNhrnPLZC+rqLWM8hB/vFTZpebgtbHDK8kRmN1vji2gJJv2D96aLDKh1W6lmm6KXK0tB1zZthfkSD/DmqXTzFpBmkIO/jHVCZJHG7nuJO5JTZcNJmDV8jWvbaziA0l2pve3qlEMFrqiVovGc5axpB0+LcbDqWcJpQ0DpX26sxRdLK55JkIJN9DYJUlwtQYW6phYWSWlke5jWEaEttz8hPoSjwSpmbmjcw7aa3FwD1cswVK7xs46a7oc8gO5HnV2aaFbhD6SgjqS4kuflcOQ8VpH7ynpsGFQ2sIqA40xsHRjM15yuOnP838exZpLiLFxsmFxzTaNR3D9U1jnmSMZb3brfQA9Xaiiwl5mqIXu8eFgcA3864Bt5dVlkmx1J8qZrrFXa6a/eOYtBdNG27C8b7W8ihgwo1cMPRP/ACsry1wINgLEg6a/mu/BU3NJZcKNrnxuu0lrh1GymzTViwNpkyzVDQCzMC24scpcLgjyIIsEc+QxuqYWuzZRqSPjNHo8b8Css5nEuJuSb3RxMzeZBJVQinexrH5g5jXXHaF6D3Iw62LEiwPQ2/61wjYWtFzZeg9yx2Y4qBy6H20y6I7cJxN8p8U+mS+uVlaL6ClwDBp5XSzYRQySPJc576ZhLidyTbVB4N4D8yYd91Z7lLKeBAXTkDkvfPBzAvmXD/urPcl4OYF8y4f91Z7kseAjROvffBzAvmXD/urPcl4OYF8y4f8AdWe5LKeAhETZe+eDeBfMuH/dWe5LwcwL5lw/7qz3JZTwAHVPde/eDeA/MmH/AHVnuS8G8C+ZcP8AurPclpTwFM5e/wDg3gXzLh/3VnuS8G8B+ZMP+6s9yWrwG6cFe++DeBfMmH/dWe5LwbwL5lw/7qz3JaU8Fbsi0XvHg5gXzLh/3VnuT+DmBfMuH/dWe5LWngpOiG6978HMC+ZcP+6s9yXg5gXzLh/3VnuS0p4Gdkw3Xvvg5gXzLh/3VnuS8HMC+ZcP+6s9yWU8DITHZe++DmBfMuH/AHVnuS8HMC+ZcP8AurPcrZTwSN3JxICMsadnE+UL3jwcwL5lw/7qz3J/B3A/mbD/ALqz3JZTwO1ipGG117v4OYF8y4f91Z7k/g7gY/Q2H/dWe5SynhJJcPIvQu5N+lvqfbXaeD2B/M1B92Z7lYpMOoaDP8Coqem6S2foYmszW2vYa7lTKdLD/9k=">
            <a:extLst>
              <a:ext uri="{FF2B5EF4-FFF2-40B4-BE49-F238E27FC236}">
                <a16:creationId xmlns:a16="http://schemas.microsoft.com/office/drawing/2014/main" id="{95E66857-2581-9546-9017-95044A733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4725988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37890" name="Picture 2" descr="http://depts.washington.edu/lingweb/Media/Photos/Book-Zagona-Syntax-Spanish.jpg">
            <a:extLst>
              <a:ext uri="{FF2B5EF4-FFF2-40B4-BE49-F238E27FC236}">
                <a16:creationId xmlns:a16="http://schemas.microsoft.com/office/drawing/2014/main" id="{043F5D79-7824-4744-ADA0-CDAF04DF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08050"/>
            <a:ext cx="284797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http://assets.cambridge.org/97805211/70925/cover/9780521170925.jpg">
            <a:extLst>
              <a:ext uri="{FF2B5EF4-FFF2-40B4-BE49-F238E27FC236}">
                <a16:creationId xmlns:a16="http://schemas.microsoft.com/office/drawing/2014/main" id="{F852E2BB-9134-4647-97B9-71763412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38" y="908050"/>
            <a:ext cx="2744787" cy="420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238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AutoShape 2" descr="data:image/jpeg;base64,/9j/4AAQSkZJRgABAQAAAQABAAD/2wBDAAoHBwgHBgoICAgLCgoLDhgQDg0NDh0VFhEYIx8lJCIfIiEmKzcvJik0KSEiMEExNDk7Pj4+JS5ESUM8SDc9Pjv/2wBDAQoLCw4NDhwQEBw7KCIoOzs7Ozs7Ozs7Ozs7Ozs7Ozs7Ozs7Ozs7Ozs7Ozs7Ozs7Ozs7Ozs7Ozs7Ozs7Ozs7Ozv/wAARCAFaAN0DASIAAhEBAxEB/8QAHAAAAQUBAQEAAAAAAAAAAAAAAgABAwQFBgcI/8QAVRAAAQMCBAIDCgkIBQsDBQAAAQACAwQRBRIhMQZBE1FhBxUWInGBkbLC0RQyNlV0g5OUoSNCRVJUscHhJDM0YoIlJjVDRFNjkqLD8HJz8WRlo7PS/8QAGAEBAQEBAQAAAAAAAAAAAAAAAAECAwT/xAAiEQEAAgICAgMAAwAAAAAAAAAAARECIRMxElEDFEEEInH/2gAMAwEAAhEDEQA/ACxHEK5mJVTGVlQ1rZngASuAAue1VhieIc66p+1d70+Jn/KtX/77/WKq3vyXhmZt7YiKWu+df+3VH2rvel3zxD9uqPtXe9VrdaVtVLkqFrvlX/ttR9q73pd8q+39uqPtXe9VloUuHsmbSdI9wNVK6MFtrMtYX7fjbditzJUIO+Vf+21H2rvem75Yhf8AttT9q73qV9DGMNZVtzkl2R4uLA3Ou2xAsO26mqcLggmq2teXNpQTbOCXeOGjlpvdXaa9KnfLEL/26p+1d70hiVf+3VP2rver0eE075nML3kBkUgFxmAc3MRa2pHLr86gpqGCeOnuXh0oku8OFm5Re9rbdabNIe+OIcq6o+1d703fPENvh1R9q73pqCFlRiNPA8kMkkax1jY2JsrdPQU9TFoHdK0uJZfR7R1do/dfqTZpVGJYhb+3VH2zvel3zr/26p+1d71O6hh6BhDXhzqYzF+bTMC4Wt22HpUpw2n749AXFkZjjyku/PewEa+Uk+ZNmlTvlX/t1SfrXe9P3yr7f22p+1d71XcwxuLHizmmxHUQtWpo6GGsyNY7LCS+VocbZLNI1OxJJGim5NKPfKv/AG2p+1d70u+df+3VH2rverjKKlgFUKhlxDM1gf41y0hxuOVzYWv1pOpIB8DtDfpOjz2za3JB125DZN+zXpTOJV/7dUfau96bvniFwPh1R9s73rRdQ0za5zOia6P4O54IzFuYX256bEdd1H3uhdU1UIux5LxTtNzct8Y/hYedNmlPvlX7fDqj7V3vSNfiFr/D6n7V3vUkzDDAzo6XODCJDKc2+l9jbQ6WVqppKaHEGs+Dl0Bc+7mBxItyIv8Am6Ht61dpr0oHEa+39vqftne9D3yxD9uqftne9BWxmCpfHZoyn8wm346qFZmZaqFrvniH7dU/au96cYlX/t1T9q73qpdOAlyVC33zr/26o+1d710HCtTUVHwrp55JcuS2dxNvjda5VdLwd/tn+D2l0+OZ8oY+SI8Q1fCtdU1k87JIQ2SRzxdxvYm/Uo28G15/11OP8R9y69sgHim2Yt0WXgvEdLiMslK9wiq4SWvicd7bkdYXqj+PhLnyZMhvBWIH/X0//M73I/Aiut/aab0u9y69r9NFJn08q19bBOXJxngTW86qn9LvcjbwliUUZY2via07tBdb9y64uUMsxaNBur9b44TkycjJw7iEUZBxBhbYNLbusQNgsqrhqaaR9Q+rzvOhfc3culxaoc8GIBxbbXKbEBcxiE5c0G1gBZjSuc/Di3Gcs+TEpYXutJJdxDnWfa5Gtz5FnycUO8aI9O9mtwZND5lFiDyAYmm7nfGP8FlVEfRWhtd7tXdnUFY+LFJzlpDiiON4c2CVpabgtfYhM/jFgI/o8ulyPynXuudmsHZG6gbnrKqzkDQJw4McmTqncbZmhhp5S0bNMug8yY8bZvjU8p23m9HJciTZK6cWJyZOtPGTXHMaVxJNyTJc/uRHjEm5+DvObe8u/wCC5IHRSg6JxYHJk6c8YOO9K4+WX+SHwxfoBTGw2HSnT8FzYKE7q8WHpOTJ03hfJf8Asn/5D7k3ha/9lA+s/kucukLXV4sDkydF4WyfsrbXv8f+Sfwql3+DN/5yuetonGycWHo5Mm67iqUA/wBFZ/zFD4Vzfssf/MViO+Ko1OLD0nJk3vCuo/ZovSU/hXU8qeL0lc+ibsU4sPS8mTeHFVUf9nh/H3rue5pikuJd8+lYxvR9FbKDzz+5eV20Xo/cj/S/1PtpOGMbiDzynUu6q6noZmbWsQvLeJJX0fEU8sby1xcJWlpsRfn6b/yWzQ4nVScQ41SyTOfHDUvdG1xvk8dwNvwXOcWZpZYKm+4Lb+Q9fnW2vy3acK8dOqZWUWJuaHEWZNtc9Tl3ccrZGBzCHNOoI1BXztSVOWZhzlhB+MBt5l6BgfFFTQzQskkBp5TZzXbB3WOq/oW4ypnt6RJIGi/4LPqqtjAbm9//ACyzJ8duSdupZMuJuLs1zmdowX2HWk5NRC3iFUAHAnxW/wBYed+pczW1ZF5bWcRZjepTVdY2W7c35Jm56ysp8ge59RPpEzcDn1NCwqtI7oG9M4Xe7+rHtH+HasypcYmkucTLJre+w6/Orjps2euqrFo0YwaXPJo7BzWPUVBkLp5Dd7zcDrVYmVaV+UkA6qB2gzHa+naja0vcSToNXFRzOzEW0A2HUEZCdTrumRluXfdNZRCA0Uo2QgaKVrdFYAplJZCQqhkgdUrJ22J1UBhPdOQmtqqGfsgKkeBlQFQDa6JqZOOaB16P3Ih/pf6n215vy2XpPci077/U+2pl0sOgn4eoqbFKqvgc8SVId0jCbi98xI/FcJxABLhU1iQ6GZrh5DcH+C9Uk6KarjiDjdzyHdmhC83xehyVFfRB2fNG63blP8lHX8cHnII5cx1LToq0iMsBIdvfNsVkk+NoPMia/KQRotOcTTs4sWLoGvLiANCL80TsQL7m5zOGvYFzFNVhrjnIDX6E9XapnVRBMYdc33B3Ru230pqX5GOsxoJLjyHWoDIK2UNuY6aAXzEXsOZPaVnsqnSNFNCCQ4+Mf1v5BPU1TSz4NA4dE3V79s56/J1IWjr6ptRLn/q4YhZjOz3ndZxL6mYADU6AdSaaXpX5W3yjYdfaikPwZpiFulI8f+72eXrRgMrmj8kzVrTq79YqNzQ1oeRz8UdZTxMDiXu0Y3e37kMzy9wOg6gOQQNruTcp7Zd9ynDbMzu/wjrTXubndRBNHiqUaBRtGilGysBWQc1JyQW1VQxA5oeaIhMN/OoDB11KIa6obIhsqGf8VBujf8XdAgZEwXBTeZEwDVQPYL0fuSfpb6n215zpZejdyX9LfU+2pl0sO0LSysa9p2mBt5XLi8fY+j4tzSW6OV9hYDZ2hH4rr55hDO8k6mT+K5HjsFmIdP4oyv0sdSQddE/HZ5vWwimr54HsuGvI0NjuoSwZbscHD0ELV4izx4xJO1gc2YB+uoNxtoqgZQ1ZOQ/BJLfFcczCfLuPPdHKVVp0UxLnQ+LY5dL21UDgY5CwkEg20NwjY+xJsqh2TuY0tboXaE9nUmfKcmRp33QOs13im4TNLQ4FwvbYdaKmjcKdnSnWV3xBb4v973KGNjpH225knl2pgXyyXOriVI5wY3omH/1Ec/5IGlkzAMZoxuw6z1oQzN4zjZrdz/BPHHnceQA1PUE87wQGt0a3YIgXuL3XPLQDqTJC5NhuUieSgkb8WylbsoWGzVK06Kgh1IeaJATqqh3DRMBqExKTT4wUEtkgEs2ie4VDPHiqNSPPiqPRArImg2KZSRnQqADcbgr0buRm/fb6n21wGfS3LqXoXcnAHfa3/B9tTLpYdBjtfT0NLVVE0zWgZmt7XXtby3XMcZyxzSSuk8YiQlup0BAPk5LkuKMQqp8fxCkfM50MVdMWMJ0BzldBjU4qGHxj+Vp4n2PPxAjrE2w8Sqp4KSgrIXgZ4sj22u12U7EHdQ2wTEYC4l1BVdQF43ebkmmvNw84HenqPwcP5KGlwCpxGES0MkcwA8cFwa5h7R/EKsyr4jhNRhpaZCx0b/iPY64Kpg2ViqpK2k/I1McjQ06A7DyclVIRlJcEHMNeRChJ1Tgke5O4g2IRDsJGx1I1TtFzYKIHxlIHaWCA3Ps3Iw+LzPWonnbREmfoO1QMTbQbpBMRqlZAYOmima7QKEbWClbsFYB5rBAd0k3NVCJSB1SKYC7kEmbRIOThjLak+ZDksdDdATjdqYISSG2Q31QSXRtOhUV+1OL23UEuay9G7krs3fb6n215ovSO5F+l/qf+4pl0sOF4kNuK8V+mzeuVu1EwfDRXt49Cyx7QLfwKweJvlTi302b1yrQqg+kw4lwJZE6Mj/G73qw1CKmeHUtfTixzNDh5Wn+ZWfR11RQTiWmlLHjq59hVqGRrcQb+q8kHyHRRUcNG+uMFbI+JjrtEjdcjuRI5hC2xS8V9IHx4lA2RrubGj8Qd1z9W6N1RI6LKGFxLQ0WFl1beA5nUmYVTOlzHKW+Mx7eRvyWHiPD+IYcHGaLMwfnMNwoTbIS0vqitbkkS1GQWu5EAk2xKPNdUJtroZAiB1TScvKoB3KfQDtSSQEBopmjxQox8VStPihWAxaVGQQdlNcICblVAnYJhuicEwQF507SENkTRqgJwGVRkdqN3xUKgGyJo0TWTjYoHsvSO5GLd9vqfbXnA1XpHckH+lvqfbUy6WHBcTfKnFvps3rlU4Xno2D9VxV3icf504r9Nm9crLFx6VYFidxMgchlIEhNgQRzCjLiU7zcA9iqtTDuJcSw2AwQTZo7eK14zBnaOpa7eI6TE8NlpsSc6GV7cvSMF2kfwXIgXNgrs2F4hTR5p6KeNu+ZzDb0qLEyCsoxCS+Kojni/WY4X9G4VJ26PVC699lGQjQogSh53TqggUnFMDqmeVAQ3TpuScHRATfiqZvxQogbNUoN2hUIoEZQ6KoR8qYbpykBqED80SYi6cIGd8VDZE4+KhugeyJo0I2CC5UkexUBAMbtqV6N3Jzfvtpb+p9tecZV6L3JL/wCVvqfbTLpYcFxPfwpxbX/bZvXKywSFq8TW8KMW+mzeuVlJAIeRFpbVCn1sgcWBXqnCWO0uMYc2ke1rKiBgaYydHN2uF5SCQbqenq56SZs0EropG/Fc02IRYmnd8aYRTUVE6pip43B3inxfikndeevAuuppON5xSOpsTpxWsItmJs7z9awq6qoqiRz4aMwg7AP/AJJVLNSz7apW5osp3SsUZCN0n8kYaheNlAr6pwllJ52SDbG90BA6edTMPihA0Cyma0WVA2Q213U1ggtqqgS0pNYSURSBsRqgmMADdJLnmLKF7DsCiLkhvugic0huqaymf8VBZAN0bDuhIsU7dioDuvRu5L+lvqfbXnAXo3clFu+31Ptpl0sOD4m+VOK/TZvXKy1q8TfKnFvps3rlZVkgOn1SsldA1kgCmJck241QJI8k9r6oo3Njla97GvaDctdsUACyIG6s10VJmZNSSjJILmM/GjPV5FU2QFzTScvKnYRrcIX8kCSum5pKCRp0UzSMqgadFKwjKqDuhuldDdVDkoc2qVrpWAtqD5FAd04cLodElQTnXamCZ2yXJA9kTW6FR3UkZ0KgKy9F7k36W+p9tedgXXovcn/S31Ptpl0sOC4m+VGK/TZvXKyzdanE3yoxX6bN65WXdICCdMU+6BJaAJJFAI3TndMnOtkA2tunINr8iiylF0jxGY7+KTe3aqIxuk/WycApnBQMknSAQIbKVp0UeVStBDbWQK9kyWqSqE7RCEZ1CYDVA9kgEYaOaNtuoIInAhqbkp3taWKLKEDBhPJSxwvINkN7diOOQgFAQY4aHReh9ygW766f7n21590gIXoXcocXd9b8uh9tTLpYcDxN8qMV+mzeuVlLY4mH+c+K/TJvXKyrIBTpWToEUyIdSayAEr6hT03QCZvwlkjovzhG4Nd6SCuqxTgmHvJHimDyyzfk2yywyEF7WuFxsN0HKMcBYlO+ztbIcpA1W7hFJg1Zh1ZNUxVYmpIRKQyZtpNQ3m3TUjrVGDk1TyxPjDS5pGYXFxuFYbGKqrEdJC+8jgGR3zHXYXsLrZrKKhwdooMRc6qqtHOYx1mQE8idyesC1lBzmtr20S5rfoX4JLL8Er6SSkDzYTwyl7W9RLXX08hUGPcO1OBVTWyESwSjNFMz4rx70GSBcI27JMaSRbrXZYxwtSU3CzKqmb/TKQsbWWcTqWgkWPVmCqOOsgO6k2XVcIYFhWO09Q2sjcyWItax7ZLZi69tPMkjkEhurFdRy0FbNSTNIfC8td5kqKkkra2GmiF3yvDB5SUAbpsxadl1fFeDYXhFHRuoIzIKlhd0zpHG9ragXtrdcvy1F0EbnEhDcqR7RluFHZAiU4OhTJwDYoHDl6P3JNe+/wBT7a82sQdl6T3IwR33v/wfbUy6WHE8S28J8V+mTeuVl6LT4l04oxX6ZN65WXdIDgBPlCYFPyVDWSITpIGDbFdcceqMAxbDaiK7434fTiWK/wAcZf39S5IbrX4iNpMOP/2+D9xRGtxTgFPNStx/BbPoZ9ZWNH9U7mbchffqKycCH9Bxkf8A0J//AGMVjhXiR2DVJgqB0tBP4s0R1A5ZgP8Ay63K7h1mFQYrW0LhLh1VQuMTm6hpzsNr/uRVXuc0cMuMz1krQ74JCXsH946fuuuVrZ31VVLPIcz5Xlzj1km66judYjDSY7JTTEAVceRt/wBYG4HnF1g45h0uFYtPSSNIyPOUkbt5HzhBRz5mhrvzfinqXdQZcV7mMpqHF76F/iOOpABFh6HWXBjddg+p709zptLJ4s2JTF7WnQ5ARr/0j0oMjhnD++OO00JBcxrukeALktbqR57W8663hylxOrrMWpsVoamGHEmOcXyRkBrtevsP4BcvhjjQcPV2INeWTTPbSwkGxH5zyPMAPOq2HY5W0WIwVTqqeQRSBxY6RxDgDqN+pBTqoH01TJBILPieWOHaDZbGFVElFwzWVMLssja2AtPaA8qzx9RsgxptbAPyNdGJWnkTax/gfOs6N2Xg2Y/r4gweiMn+KDW42poq2Ki4gpiOirYw2QD814HuuP8ACsvAw6goqzGCBmjb0EF/948WJHkbc+hbHCjxjeAV/D0uUvDTNTE8nDl6bekrIx4Cgio8HZvTM6So13lfqfQMo8xQavEn5XhDAJb3tGWfgPcuTtbmutxgdJ3OsIkH5kzm+v7lxxJ61QT3eLuo7p3G4QqIclE11roCLo2sGqAgV6P3Jv0t9T7a85DV6L3JP0v9T7amXSw4fib5UYr9Mm9crLstPib5UYr9Mm9crMSA4CfkrWFYXVYxiEdFSMzSPO52aOZPYtKsODYRI6lp6YYlMw5XzzOc2O/PK1pFx2kqow0626GpwSvmZT4jQiiDzYVNLI6zPK1xOnkVeWCkwvH56WaAVcEMzo7OcWki+9xzsoM+n6Hpm/COk6P87o7ZvNdauNYnhWIxQCnpaqGSCBsLcz2uDg3a+i0uNcMwvBKqKioaFrDJGJDK6R7iNSAAL25LmIJGQzNe+FkzR+Y+9j6CD+KoiC26DiWopcDrMIlBlgqGER3Osbr8uw9S1+IqDCMP4ew+spMMYyavZmJMryGeKDoL7681gYJgs2N1xhjcI42NL5pXDxY28yVFZ7HuZIHtJa4G4I5Lfm4mhxalip8cozUPiGVtVC7JKB1G4Id+Cp1FbQU0nRYfRRPYzTp6kZ3ydttgOy3nV/DJsFxmRtBiNHFRTSHLFVU12gO5Zm7dlwgoCTBaeRskEFVVEG4ZUFrG+cC5I84VevxGoxKs+E1ruk2Aa2zQ1o2aOoBS4xg9RgeIvoqkAkaseNnt5ELq+G8FwrG+HXtnpoY617nxQytJBJa0G+9r6/gg5yqxihqcLpqFuGPiFNmLXtqblxduXDJrsFlwujbIDMxz2W2a7KfTYpTwvp5pIZG5XxuLXNPIjkrmCUUdbikbKi4powZZ3dUbRd37redVGliXE8OJ4TTYfNhtm0zQIpBOczbC36vk9Cqd+qM4McL71+J0vS9J05zZrW/VttyWnxxR0mH4jFTUVJDBE6Fsl2N1JJPNRPoIsH4UpMUZTxz1NbIQJJWB7Ymi+gB0ubblBjYZiU2E4jDXQgOfE6+UnRwtYg+ZQz1b6uvfVVAzulkL3gG17m5WnTYpSVNNVQ4jR05kfE7oahkQY5j7XF8tgb2ttzVngtlPV49DQ1dJTzxSB5/KRAkENJGtr8k2Gn4pZNgjMIOFxCnjIc20rswPXfzn0rnjqToVrcRyRsxyrghpoIIoJnMY2OIDQG2vXt+K0cWq4MMw6loTh1CcRLM9RKaZl2X1a21rXta6K5d17JtVq4XikVFWtkqqKmqYHPvJG+Fu390208my2ON8OZTy01XQw07cOqYw6IwxNbrbUEgX7f8A4RHJDdG3Yrd4UZGKyapqooX0VLEZJ+kia+4tZrQSNCSszEsQfiFQ6ToYIGAnLHBE1gaOrQa+dBXAK9G7kunfb6n215sCeZXo/cj3xf6n/uKZdLHbiOJvlRiv0yb1yspavE3yoxX6ZN65WUkI7bhCM0nCuOYpGbTCMxMdzbpf95HoXGE6rtOA54qyhxLAZpAw1cZMd+ZtY/wPmXI1lLLRVctNOwskicWuB61VQhSCR0kud7i5xOpcbkqMKzU0ktDUNhnAbJla4tvq24BAPbYojt+O8FrMRxaCaB1OGina09LUMjN7u5OIXMeC+IX1lofvsX/9LY7pB/yxSm/+yt9Zy44uN9/xRXccZQPg4WwCJ5YXMYWkscHA+K3YjQocIiNJ3OMUq49HzydGXDfLdot+J9Kj4pdfgvh4/wDDPqhScHTw4pgOI8OyyBkswMkN/IP3EAoOKcfGKTSQ4EGx61JUU0tLUyQTRlkkbi1zSNimp4JKmojghaXSSODWgcyUR2nGcgruGsExGS3TSRgOPXdoJ/Efis+lr5ML4dwqrj+MyvlfbrAawEfwT8aVkLBQ4JTvztw6IMe4bF9gD6LfiqNcSOE8Jbf40tQ78Wj+CK0OOaGIV8OLUlzT4jGJAf71hf8ACx9KoxZsN4Zkk0E2Jv6NvWImm5PndYeZbnD7TxNwjUYI6RvwmkeJacu/Vv8A/I84XP8AEFRFNinQUpvTUjRBD2hu585ufOiNfj05p8MnP+so26+e/wDFNw3xDQjD34FjbRJQyHxJP92T/C+t+SPjVhfgmAT9dNYn/CwrlamhmpYaeZ1jHURl7HDsJBHluP3IN/iLhCTC4vh1DKKugdqJGm5YD123HaoeBTbi2k8knqOWlwBiErp6nDKl5fQPhe+Rrz4se1z5DsVncFADi+ky3y3fa/VkckDddgEvfXFsZibDWz0873w0rHBxzZjYuHZvl5rh6iWWeoklncXSvcXOc7clb9Zi1XgnGddVUziCKl+dhOj25tir3EuE02J4e3iTCGfkpP7TEBqx3M+/080HHHZdnwrURY7g1RwzWuaHEF9JI7drhrYeTfyErjnFzRfUELV4Vc48UYcST/XtCC1jjDgeFRYEC3p5HCesLTsfzWX7Br51z7LWK2OMmkcVYhcf62/4BYrAdUBGx0Xo3ckFu+/1PtrznI47L0XuR3vi9/8Ag+2pl0sOI4m+VGK/TJvXKylq8TfKfFfpk3rlZdkhElPUS00zJoZHRyMILXNNiCt6p4kpMYjb36w3pqhosKmmk6N5HaCCCudTqq16fFMMw+Zs1HhjpZWG7XVkudo/wtAv5yqzMRbJiUlbXU/wp0jy8tLy0XJv6OxUg1KyI3Mf4nHEAY+fD4opo25WSRvdoL3tbY8/SsWCWKKUOkhEzbfFLi39yEeLsnNiit2v4sOJYZBh8uGUzYacARZHPBbYW3usSCaWnlbLE90cjDdrmmxBQABFYIjbm4jZiQBxfDoquVosJ43GKQjtIuD6FW78No8xwykbSOcC3pS8ySAHexNgPMLrOQPGyAg/8oHuAfrch19fKtKqx+Srw6GgfQUbYYL9EWMcCy+pIObmeu6y0yC/heJ1OFVBqKR4a9zHMJIvoR/4fKEEMgikDzEyS27Xg2PlsQqzDojDgg28Q4nq8To46SppqMxRC0YbEW5NLaWcqseOzMw+PDpoKeopYyS1kseoJNzZwII9KziVHzQarsckbRyUlLTw0cU2kvQh2aQdRc4k27FFhmNVODziajjhEuoEj48zgDyus9O3W3lQX8SxafFZzUVEcIlcbufGzKXeVX6HizE8Po/glKKeOE/Gb0LSHHY3vusIgg2KVygsVlSap2cxQxHqijDAfMFJhuMVOEyiWkbCJQbiR0LXOHkJGipOJyoSNEGhieOVmLv6Ss6F8ml5Gwta426yBcqk12hUduxEHdiCRp11Oi9H7k783fa2w6H215pe69H7kRv33+p/7imXSw4nib5T4r9Mm9crNC0uJflRiv0yb1ysu5SEPZOLc0wui5Kg4mh8rWZrZnAX6loU+H0lSJzHVTWgjMhvCNQOrxu1ZYJWrgp/J4hf9kf+8LOTWPaCCmopZ4AJZnsfKI3jKGkX2I1KqVLBFUyMbezHkDzFSUP+kab/AN5nrBaDmU1RJiUbqZodGHyMkzHNcO1vy/BTpe4Y4OqIFaMMFLStpXVJjIlbne1zXE5SSNLDTa6oSiMTPbC4ujDjlcRYkclqJZpeoMObWUtTKXkOiYTG0fnkC5HoWe/ktygqKWhdQ9NJK10d5XNawEHPpqb/AKtuSgZSRQcRtpJoRLH02TK4kaE6HTsIWfLbUxpk81cwuGGfEoYaiMvY94bYOtup2sgqGTSNpWMbSMJJubyEuAF/TfRLD6kVGK0IMMUbmygFzG5c+otcbJekrbOeMryBsHEKR5hMcfRh+exz5tr35eZX2OiqKCsjNPE0w5Xse1vjDxwCCee6njEIfg0gp4mlzyHAN0dZ9tetPIpjluQlrtHA2IPJDz0W26RlTXVj5IYWtp2vPiRDU5gAT173UMbaXEZqSnbcSlxbI9sYZmbuNAd9/wAFfIplHZIhzH5S2x0OqtSVxMbo+ggyZ8zPyYuy3K/PzrVnqOl4mZA+GnLBMBboW6ggb6apcpTBfK9zco2G2iDMVqUeV2HYgx0cZyMa5rsgzA5gN91JLUNjoaTJTU+aaJ7HExj9a1/L2p5LTIJ8VCDdbFUaSinqaWTO+MNMYaIm6OGzr369fOsdWJtmRFuidjbhDfkiZsqDyDrsvRe5IzL321vfofbXnTjYDrXovckNxi31PtqZdEduH4mH+dGK/TJvXKy1qcTfKjFPpk3rlZaQHvonG1kKc3sqHWjhlXS0jKjpjMTNE6OzGiwvz1KzLlPspMWsaT00kMNdHK4yGNjw7xWi5sb7XVtldSMnrZC2a1S1zW2Au3Mbm+uqzN1JDC+eTLGBexJJNgBzJKkxCxK58MpJ6KOGpZN0sALY3xkeM297Ov1diGmoZqsumZETG27iGuF7De1zqopKGWNjJQ5kkT3ZRIx2l+o3tbzq1i1MaWojDZo3NETAGsfct8UXv5SSfOp/ihqM1dUunggndGdwG3ygctOpTz4nA7EKapdTyh9OGhwLh45bsTpomwRzhFiIuR/Q37eULLLS5wDRck2A607nafi5S10VPPMDE59POwsewusbb6HrBTU9ZT0tdDPHFI5sL8wDnDM7qubWQTYfLDD0pex2V/RvaDqx3Ufx26lP3lmFQyB88DXyNDmDNfPcaAWH8k0bBFXRRxVLOheenAF848UXB6tdkbsRaYqQRxFr6VxcHF981zfqVaOkeY3yPIZHG4Nc4/rHlp5D6Fcbgs5nZEZoB0gJYc98wtfQDUXHWmjZDFIo699RFS/k5Q4SxvffMHbi/LsUIrGQVcc9HEYujdmGd2Ynz2GiFlGX0MlU2VhETgHM1zC532snGHv6CSTpGZ4mhz49QQ0216uY07VdGzVU9PM5zoaYwl5uQX5gPJoLKaXEw+tiq46ZrJmua55zEhxGm3K6jiw90r4YjIGSVAvG0jfUgXPK9tEzsPkic/pHsLYyA50ZzC55Dt0Kn9Tac4jC0VLYaMMZUNsQXk21vv1KCeqbLTQQiIsMIIDs973NzyTVdI6kmyOIcC0Oa4bOB2KgAWoiEuVyqxGOpjDn0zfhGUNdLmPjduXrWfdSOAyoEpDWRNBSCNgGqoQbdejdyZtu+31Ptrzy1tl6L3KP0r9T7amXRHbhOJvlPin0yb1yspavE3ynxX6ZN65WWkBJ0klQ/mTWTpIBC08JyyQVtMP66aG0Y/WIcCQPMFmpfgpMWsaaMOaLBapkgI6WVgjadyRe5HmsPOljUcjK7M9jmgxR2uP7jQs90j5HZnvc93W43KRJcdST5VIjdrbWwKOR7a8MY516R4FhudNFTbh9TcGSN8ILg0Oe0t1J7fT5lVDiEnk6apUlw2pqN0GF1kDY5Lx1LLlwsSAHC9uQUkkUnfzDBkcPycF9NrAX9CwsxO5Jv1pX0tdSjybkVPPU0tZD0D3tFRmswXe12vLqsUqcyjHaVs8L6doaI2CUW0ykDUqlTdA6he0T9BU57gm9nNttcdqCpqi+mipukMojc5xeb7m2gvrbT8VIhbWmUk1PhtfFKGtfeM5S4XsCbqWGiNPDWRMGYvpWlry4Wfq0nL2D+CxTshWqTydBHTVT4qGrjpH1D4WDK6IgtNjdoPMEc1FTNqZqOppGvdFWtm6Usc7IXixB9G6py/BJIYJIagwuawB8Ra4nMNyCNDfzKCpqDV1BlJNrNaM29gABft0WYhZkVT0okLZpc7wLHx81uy6hCchIBdGDPF2oUbrZd0ACBBGzYoEbToUBAr0XuTG/fb6n215yvRe5L+lvqfbUy6I7cPxN8qMU0/2yX1ysvULV4l04nxT6ZL65WWTdIAg6ap0klQ909kwFyiOmiACmKdIoGCdIbp0C5pnJ+aZygfkkrNNQz1MTpWAZGmx8bXa508itSYJOA58TmuY3NcuNtjullM4bJ1ouwh7JmQF9pHRZzfYHMRbyabqpPTup3ta9zSXNDgWm4sRdLVX1TKWwCB1iVUAnB1SI0TDdEThPoo2v5IwqpnjxVGbjmpX/ABVGdFAN0TTumNkgd0Bgr0fuS/pb6n215sLr0juSfpb6n21MuiO3E8T/ACnxT6ZL65VSjoJK5shic28ZF2m9yDe5GmtrXPYrXEwvxPin0yX1ys6OaWD+qkcw5g7xTbUbfvKfgsS4XVwuP5PM0C+a4Atr1+Q+hEMJqzC9xjs5jgMh3Pxtf+kqE1tU+5dUSG4ym7r6a6fifSpDiVcb3qpTffxt1NroZwjEGuc007gWGx1HvTVOG1VO18j47xMeWdICLEggdfaEu+tYWOaZnEl2bOT4wPlUT6upkYWPnkcwm5aXEglXZpZnwaphLcpbJmPi20uLN11/9VvMnnwOrjLw1ofkldGdQ3QAHNqdiCqorKgbVEo8jyka2sdf+ky67+OdU2aSPwuohiDpG5SSBbM0gXF9we1Sx4PK8TAvaJIZOjLQQ4E9hBt1qu6rmfG2OR5cG8idz29fV5kLJ5o25WSua24dYOIF02aXZMCq2va2NvSBzWuBuBuAbWv2pp8DqWsa+JzXttdxJDcupHXzVQVVQDcVEgNhrnPLZC+rqLWM8hB/vFTZpebgtbHDK8kRmN1vji2gJJv2D96aLDKh1W6lmm6KXK0tB1zZthfkSD/DmqXTzFpBmkIO/jHVCZJHG7nuJO5JTZcNJmDV8jWvbaziA0l2pve3qlEMFrqiVovGc5axpB0+LcbDqWcJpQ0DpX26sxRdLK55JkIJN9DYJUlwtQYW6phYWSWlke5jWEaEttz8hPoSjwSpmbmjcw7aa3FwD1cswVK7xs46a7oc8gO5HnV2aaFbhD6SgjqS4kuflcOQ8VpH7ynpsGFQ2sIqA40xsHRjM15yuOnP838exZpLiLFxsmFxzTaNR3D9U1jnmSMZb3brfQA9Xaiiwl5mqIXu8eFgcA3864Bt5dVlkmx1J8qZrrFXa6a/eOYtBdNG27C8b7W8ihgwo1cMPRP/ACsry1wINgLEg6a/mu/BU3NJZcKNrnxuu0lrh1GymzTViwNpkyzVDQCzMC24scpcLgjyIIsEc+QxuqYWuzZRqSPjNHo8b8Css5nEuJuSb3RxMzeZBJVQinexrH5g5jXXHaF6D3Iw62LEiwPQ2/61wjYWtFzZeg9yx2Y4qBy6H20y6I7cJxN8p8U+mS+uVlaL6ClwDBp5XSzYRQySPJc576ZhLidyTbVB4N4D8yYd91Z7lLKeBAXTkDkvfPBzAvmXD/urPcl4OYF8y4f91Z7kseAjROvffBzAvmXD/urPcl4OYF8y4f8AdWe5LKeAhETZe+eDeBfMuH/dWe5LwcwL5lw/7qz3JZTwAHVPde/eDeA/MmH/AHVnuS8G8C+ZcP8AurPclpTwFM5e/wDg3gXzLh/3VnuS8G8B+ZMP+6s9yWrwG6cFe++DeBfMmH/dWe5LwbwL5lw/7qz3JaU8Fbsi0XvHg5gXzLh/3VnuT+DmBfMuH/dWe5LWngpOiG6978HMC+ZcP+6s9yXg5gXzLh/3VnuS0p4Gdkw3Xvvg5gXzLh/3VnuS8HMC+ZcP+6s9yWU8DITHZe++DmBfMuH/AHVnuS8HMC+ZcP8AurPcrZTwSN3JxICMsadnE+UL3jwcwL5lw/7qz3J/B3A/mbD/ALqz3JZTwO1ipGG117v4OYF8y4f91Z7k/g7gY/Q2H/dWe5SynhJJcPIvQu5N+lvqfbXaeD2B/M1B92Z7lYpMOoaDP8Coqem6S2foYmszW2vYa7lTKdLD/9k=">
            <a:extLst>
              <a:ext uri="{FF2B5EF4-FFF2-40B4-BE49-F238E27FC236}">
                <a16:creationId xmlns:a16="http://schemas.microsoft.com/office/drawing/2014/main" id="{C3B38AA0-FB1D-0243-9C09-4C545CBB8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4725988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38914" name="Picture 4" descr="http://www.huxley.net/huxley2.jpg">
            <a:extLst>
              <a:ext uri="{FF2B5EF4-FFF2-40B4-BE49-F238E27FC236}">
                <a16:creationId xmlns:a16="http://schemas.microsoft.com/office/drawing/2014/main" id="{BBEFD6AF-952C-FF4C-BF27-30E434202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052513"/>
            <a:ext cx="2808288" cy="468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6" descr="http://4.bp.blogspot.com/-cm5ovrkbX5w/UYMcorLBrFI/AAAAAAAABL4/UYKtkj8xXD0/s1600/Jorge+Luis+borges.jpg">
            <a:extLst>
              <a:ext uri="{FF2B5EF4-FFF2-40B4-BE49-F238E27FC236}">
                <a16:creationId xmlns:a16="http://schemas.microsoft.com/office/drawing/2014/main" id="{202B3DE2-EF8F-F044-BB2A-FE022042E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549275"/>
            <a:ext cx="3240088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3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074EF0C1-D514-CA49-B5C0-66A1F75E9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754063"/>
            <a:ext cx="1512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+mn-lt"/>
              </a:rPr>
              <a:t>XML</a:t>
            </a:r>
            <a:endParaRPr lang="en-US" altLang="en-US" sz="2800">
              <a:latin typeface="+mn-lt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58B687D4-61C4-6A41-B0E2-D07DCFBEF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8" y="3786188"/>
            <a:ext cx="15128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+mn-lt"/>
              </a:rPr>
              <a:t>HTML</a:t>
            </a:r>
            <a:endParaRPr lang="en-US" altLang="en-US" sz="2800">
              <a:latin typeface="+mn-lt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88165793-70A0-F74E-8F8C-6D73626F7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575" y="3786188"/>
            <a:ext cx="1512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+mn-lt"/>
              </a:rPr>
              <a:t>TEI</a:t>
            </a:r>
            <a:endParaRPr lang="en-US" altLang="en-US" sz="2800">
              <a:latin typeface="+mn-lt"/>
            </a:endParaRPr>
          </a:p>
        </p:txBody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0C2C7F21-C9BF-5741-8FC6-689D7986D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3790950"/>
            <a:ext cx="1512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+mn-lt"/>
              </a:rPr>
              <a:t>EAD</a:t>
            </a:r>
            <a:endParaRPr lang="en-US" altLang="en-US" sz="2800">
              <a:latin typeface="+mn-lt"/>
            </a:endParaRPr>
          </a:p>
        </p:txBody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88063A35-2D05-D24A-B622-7B10283D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3773488"/>
            <a:ext cx="151288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+mn-lt"/>
              </a:rPr>
              <a:t>SVG</a:t>
            </a:r>
            <a:endParaRPr lang="en-US" altLang="en-US" sz="2800">
              <a:latin typeface="+mn-lt"/>
            </a:endParaRPr>
          </a:p>
        </p:txBody>
      </p:sp>
      <p:sp>
        <p:nvSpPr>
          <p:cNvPr id="35846" name="Rectangle 2">
            <a:extLst>
              <a:ext uri="{FF2B5EF4-FFF2-40B4-BE49-F238E27FC236}">
                <a16:creationId xmlns:a16="http://schemas.microsoft.com/office/drawing/2014/main" id="{9E97FCC3-7BEC-E046-860E-D25235D6C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388" y="3786188"/>
            <a:ext cx="15113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US" altLang="en-US">
                <a:solidFill>
                  <a:srgbClr val="0C2577"/>
                </a:solidFill>
                <a:latin typeface="+mn-lt"/>
              </a:rPr>
              <a:t>EPUB</a:t>
            </a:r>
            <a:endParaRPr lang="en-US" altLang="en-US" sz="280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6CDF3C-A9CA-BC4D-BC3E-2D7D2EF31E67}"/>
              </a:ext>
            </a:extLst>
          </p:cNvPr>
          <p:cNvCxnSpPr/>
          <p:nvPr/>
        </p:nvCxnSpPr>
        <p:spPr>
          <a:xfrm>
            <a:off x="1258888" y="2924175"/>
            <a:ext cx="640873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36E38A-D974-234A-9D01-7E0FA65232EA}"/>
              </a:ext>
            </a:extLst>
          </p:cNvPr>
          <p:cNvCxnSpPr/>
          <p:nvPr/>
        </p:nvCxnSpPr>
        <p:spPr>
          <a:xfrm flipH="1">
            <a:off x="1247775" y="2924175"/>
            <a:ext cx="11113" cy="4968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ADFB86-DDD8-E444-A09B-0D851B08400A}"/>
              </a:ext>
            </a:extLst>
          </p:cNvPr>
          <p:cNvCxnSpPr/>
          <p:nvPr/>
        </p:nvCxnSpPr>
        <p:spPr>
          <a:xfrm flipH="1">
            <a:off x="2916238" y="2936875"/>
            <a:ext cx="12700" cy="4953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80AAA9-A7BB-6B4D-909F-2551C0F4BEAB}"/>
              </a:ext>
            </a:extLst>
          </p:cNvPr>
          <p:cNvCxnSpPr/>
          <p:nvPr/>
        </p:nvCxnSpPr>
        <p:spPr>
          <a:xfrm flipH="1">
            <a:off x="4464050" y="1452563"/>
            <a:ext cx="30163" cy="19685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06C620-6043-0744-9626-B7EC2F1341C7}"/>
              </a:ext>
            </a:extLst>
          </p:cNvPr>
          <p:cNvCxnSpPr/>
          <p:nvPr/>
        </p:nvCxnSpPr>
        <p:spPr>
          <a:xfrm flipH="1">
            <a:off x="7656513" y="2924175"/>
            <a:ext cx="11112" cy="49688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CCCFE1-69B2-6F44-B69C-9DE0B538E633}"/>
              </a:ext>
            </a:extLst>
          </p:cNvPr>
          <p:cNvCxnSpPr/>
          <p:nvPr/>
        </p:nvCxnSpPr>
        <p:spPr>
          <a:xfrm flipH="1">
            <a:off x="6162675" y="2933700"/>
            <a:ext cx="12700" cy="4953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30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8">
            <a:extLst>
              <a:ext uri="{FF2B5EF4-FFF2-40B4-BE49-F238E27FC236}">
                <a16:creationId xmlns:a16="http://schemas.microsoft.com/office/drawing/2014/main" id="{E6F38320-A07B-0140-B302-8570D129F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2893"/>
            <a:ext cx="91440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>
              <a:lnSpc>
                <a:spcPct val="80000"/>
              </a:lnSpc>
              <a:buClr>
                <a:srgbClr val="0C2577"/>
              </a:buClr>
              <a:buFontTx/>
              <a:buNone/>
            </a:pPr>
            <a:r>
              <a:rPr lang="en-GB" altLang="nl-NL" sz="3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Entities</a:t>
            </a:r>
            <a:endParaRPr lang="en-US" altLang="nl-NL" sz="36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5B450A-5DF5-2B47-9729-64ABD366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196752"/>
            <a:ext cx="63007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XML makes use of reserved characters, such as ‘</a:t>
            </a:r>
            <a:r>
              <a:rPr lang="en-US" altLang="en-US" sz="2400" b="1" dirty="0">
                <a:solidFill>
                  <a:schemeClr val="bg2"/>
                </a:solidFill>
                <a:latin typeface="+mn-lt"/>
                <a:cs typeface="+mn-cs"/>
              </a:rPr>
              <a:t>&lt;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’, ‘</a:t>
            </a:r>
            <a:r>
              <a:rPr lang="en-US" altLang="en-US" sz="2400" b="1" dirty="0">
                <a:solidFill>
                  <a:schemeClr val="bg2"/>
                </a:solidFill>
                <a:latin typeface="+mn-lt"/>
                <a:cs typeface="+mn-cs"/>
              </a:rPr>
              <a:t>&gt;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’ and ‘</a:t>
            </a:r>
            <a:r>
              <a:rPr lang="en-US" altLang="en-US" sz="2400" b="1" dirty="0">
                <a:solidFill>
                  <a:schemeClr val="bg2"/>
                </a:solidFill>
                <a:latin typeface="+mn-lt"/>
                <a:cs typeface="+mn-cs"/>
              </a:rPr>
              <a:t>&amp;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’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When these characters are part of the text to be encoded, they must be represented as entities, which function as placeholders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The specifications define the following character entities:</a:t>
            </a:r>
          </a:p>
          <a:p>
            <a:pPr marL="1165225" lvl="1" indent="-582613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Ampersand: </a:t>
            </a: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&amp;amp;</a:t>
            </a:r>
          </a:p>
          <a:p>
            <a:pPr marL="1165225" lvl="1" indent="-582613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Greater than: &amp;</a:t>
            </a:r>
            <a:r>
              <a:rPr lang="en-US" sz="2400" dirty="0" err="1">
                <a:solidFill>
                  <a:schemeClr val="bg2"/>
                </a:solidFill>
                <a:latin typeface="+mn-lt"/>
                <a:cs typeface="+mn-cs"/>
              </a:rPr>
              <a:t>gt</a:t>
            </a: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;</a:t>
            </a:r>
          </a:p>
          <a:p>
            <a:pPr marL="1165225" lvl="1" indent="-582613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Less than: &amp;</a:t>
            </a:r>
            <a:r>
              <a:rPr lang="en-US" sz="2400" dirty="0" err="1">
                <a:solidFill>
                  <a:schemeClr val="bg2"/>
                </a:solidFill>
                <a:latin typeface="+mn-lt"/>
                <a:cs typeface="+mn-cs"/>
              </a:rPr>
              <a:t>lt</a:t>
            </a: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;</a:t>
            </a:r>
          </a:p>
          <a:p>
            <a:pPr marL="1165225" lvl="1" indent="-582613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Single quote: &amp;</a:t>
            </a:r>
            <a:r>
              <a:rPr lang="en-US" sz="2400" dirty="0" err="1">
                <a:solidFill>
                  <a:schemeClr val="bg2"/>
                </a:solidFill>
                <a:latin typeface="+mn-lt"/>
                <a:cs typeface="+mn-cs"/>
              </a:rPr>
              <a:t>apos</a:t>
            </a: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;</a:t>
            </a:r>
          </a:p>
          <a:p>
            <a:pPr marL="1165225" lvl="1" indent="-582613"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Double quote: &amp;</a:t>
            </a:r>
            <a:r>
              <a:rPr lang="en-US" sz="2400" dirty="0" err="1">
                <a:solidFill>
                  <a:schemeClr val="bg2"/>
                </a:solidFill>
                <a:latin typeface="+mn-lt"/>
                <a:cs typeface="+mn-cs"/>
              </a:rPr>
              <a:t>quot</a:t>
            </a:r>
            <a:r>
              <a:rPr lang="en-US" sz="2400" dirty="0">
                <a:solidFill>
                  <a:schemeClr val="bg2"/>
                </a:solidFill>
                <a:latin typeface="+mn-lt"/>
                <a:cs typeface="+mn-cs"/>
              </a:rPr>
              <a:t>;</a:t>
            </a: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GB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 typeface="Arial" panose="020B0604020202020204" pitchFamily="34" charset="0"/>
              <a:buChar char="□"/>
            </a:pPr>
            <a:endParaRPr lang="en-US" altLang="en-US" sz="2800" dirty="0">
              <a:latin typeface="Verdana" panose="020B0604030504040204" pitchFamily="34" charset="0"/>
            </a:endParaRPr>
          </a:p>
          <a:p>
            <a:pPr>
              <a:lnSpc>
                <a:spcPct val="80000"/>
              </a:lnSpc>
              <a:buClr>
                <a:srgbClr val="0C2577"/>
              </a:buClr>
              <a:buFontTx/>
              <a:buNone/>
            </a:pPr>
            <a:endParaRPr lang="en-US" altLang="en-US"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1452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>
            <a:extLst>
              <a:ext uri="{FF2B5EF4-FFF2-40B4-BE49-F238E27FC236}">
                <a16:creationId xmlns:a16="http://schemas.microsoft.com/office/drawing/2014/main" id="{29166BBB-3FCE-4940-BAA9-61378B2CE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916832"/>
            <a:ext cx="9144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&lt;p&gt;This sentence is in the &amp;</a:t>
            </a:r>
            <a:r>
              <a:rPr lang="en-US" altLang="en-US" sz="2400" dirty="0" err="1">
                <a:solidFill>
                  <a:schemeClr val="bg2"/>
                </a:solidFill>
                <a:latin typeface="+mn-lt"/>
                <a:cs typeface="+mn-cs"/>
              </a:rPr>
              <a:t>lt;p&amp;gt</a:t>
            </a: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; element.&lt;/p&gt;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DCB652D-0EB2-8349-976F-A246558AB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40325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bg2"/>
                </a:solidFill>
                <a:latin typeface="+mn-lt"/>
                <a:cs typeface="+mn-cs"/>
              </a:rPr>
              <a:t>&lt;p&gt;Taylor &amp;amp; Francis &lt;/p&gt;</a:t>
            </a:r>
          </a:p>
          <a:p>
            <a:pPr lvl="1" algn="ctr"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chemeClr val="bg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01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allAtOnce"/>
      <p:bldP spid="4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A17CC217-7C7A-E448-891B-36C3C7AE6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8680"/>
            <a:ext cx="3533991" cy="540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321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83391503b78eef4dbc509238ebde2b79163865"/>
</p:tagLst>
</file>

<file path=ppt/theme/theme1.xml><?xml version="1.0" encoding="utf-8"?>
<a:theme xmlns:a="http://schemas.openxmlformats.org/drawingml/2006/main" name="Corporate template-set Universiteit Leiden">
  <a:themeElements>
    <a:clrScheme name="Aangepast 28">
      <a:dk1>
        <a:srgbClr val="000000"/>
      </a:dk1>
      <a:lt1>
        <a:srgbClr val="FFFFFF"/>
      </a:lt1>
      <a:dk2>
        <a:srgbClr val="8592BC"/>
      </a:dk2>
      <a:lt2>
        <a:srgbClr val="0C2577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4-3-windows-en-zonder-slidenr</Template>
  <TotalTime>6524</TotalTime>
  <Words>667</Words>
  <Application>Microsoft Macintosh PowerPoint</Application>
  <PresentationFormat>On-screen Show (4:3)</PresentationFormat>
  <Paragraphs>177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 Unicode MS</vt:lpstr>
      <vt:lpstr>SimSun</vt:lpstr>
      <vt:lpstr>Arial</vt:lpstr>
      <vt:lpstr>Calibri</vt:lpstr>
      <vt:lpstr>Courier New</vt:lpstr>
      <vt:lpstr>Georgia</vt:lpstr>
      <vt:lpstr>Minion</vt:lpstr>
      <vt:lpstr>Symbol</vt:lpstr>
      <vt:lpstr>Times New Roman</vt:lpstr>
      <vt:lpstr>Verdana</vt:lpstr>
      <vt:lpstr>Corporate template-set Universiteit Leiden</vt:lpstr>
      <vt:lpstr>Digital Media Technology  Week 3: Introduction to TEI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Peter Verhaar</dc:creator>
  <cp:lastModifiedBy>Peter Verhaar</cp:lastModifiedBy>
  <cp:revision>107</cp:revision>
  <dcterms:created xsi:type="dcterms:W3CDTF">2017-06-05T20:40:23Z</dcterms:created>
  <dcterms:modified xsi:type="dcterms:W3CDTF">2018-09-25T07:03:51Z</dcterms:modified>
</cp:coreProperties>
</file>